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190500"/>
            <a:ext cx="8529319" cy="18386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294509"/>
            <a:ext cx="7614919" cy="2327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585" y="6442455"/>
            <a:ext cx="248920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jp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jp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jp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jp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jpg"/><Relationship Id="rId4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g"/><Relationship Id="rId5" Type="http://schemas.openxmlformats.org/officeDocument/2006/relationships/image" Target="../media/image168.jpg"/><Relationship Id="rId4" Type="http://schemas.openxmlformats.org/officeDocument/2006/relationships/image" Target="../media/image1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jp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g"/><Relationship Id="rId5" Type="http://schemas.openxmlformats.org/officeDocument/2006/relationships/image" Target="../media/image178.jpg"/><Relationship Id="rId4" Type="http://schemas.openxmlformats.org/officeDocument/2006/relationships/image" Target="../media/image1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7375" y="3200400"/>
            <a:ext cx="3835400" cy="762000"/>
          </a:xfrm>
          <a:effectLst>
            <a:outerShdw dist="68392" dir="1308085" algn="ctr" rotWithShape="0">
              <a:schemeClr val="bg1"/>
            </a:outerShd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ar-IQ" sz="6600" dirty="0"/>
              <a:t/>
            </a:r>
            <a:br>
              <a:rPr lang="ar-IQ" sz="6600" dirty="0"/>
            </a:br>
            <a:r>
              <a:rPr lang="ar-IQ" sz="6600" dirty="0"/>
              <a:t/>
            </a:r>
            <a:br>
              <a:rPr lang="ar-IQ" sz="6600" dirty="0"/>
            </a:br>
            <a:r>
              <a:rPr lang="en-US" sz="6600" dirty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Thermodynamics </a:t>
            </a:r>
            <a:endParaRPr lang="en-US" sz="31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24400" y="93663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Diyala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Engineering Department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Second Year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Semester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ME210 : Thermodynamics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18038" y="2468563"/>
            <a:ext cx="353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ME210- CHAPTER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ar-IQ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20434" y="3879779"/>
            <a:ext cx="168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2400" b="1" dirty="0" smtClean="0">
                <a:solidFill>
                  <a:srgbClr val="A40020"/>
                </a:solidFill>
                <a:latin typeface="Arial"/>
                <a:cs typeface="Arial"/>
              </a:rPr>
              <a:t>ENTRO</a:t>
            </a:r>
            <a:r>
              <a:rPr lang="en-US" sz="2400" b="1" spc="-15" dirty="0" smtClean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r>
              <a:rPr lang="en-US" sz="2400" b="1" spc="0" dirty="0" smtClean="0">
                <a:solidFill>
                  <a:srgbClr val="A40020"/>
                </a:solidFill>
                <a:latin typeface="Arial"/>
                <a:cs typeface="Arial"/>
              </a:rPr>
              <a:t>Y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126" name="مستطيل 7"/>
          <p:cNvSpPr>
            <a:spLocks noChangeArrowheads="1"/>
          </p:cNvSpPr>
          <p:nvPr/>
        </p:nvSpPr>
        <p:spPr bwMode="auto">
          <a:xfrm>
            <a:off x="5121275" y="5029200"/>
            <a:ext cx="263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Sameer D. Ali</a:t>
            </a:r>
            <a:endParaRPr lang="ar-IQ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Layth Abed Hassnawe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صورة 8" descr="1235042_296397363831861_1401777003_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11926"/>
          <a:stretch>
            <a:fillRect/>
          </a:stretch>
        </p:blipFill>
        <p:spPr bwMode="auto">
          <a:xfrm>
            <a:off x="2438400" y="492125"/>
            <a:ext cx="17303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03238"/>
            <a:ext cx="908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683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6442455"/>
            <a:ext cx="37338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764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19075"/>
            <a:ext cx="8610600" cy="549275"/>
          </a:xfrm>
          <a:custGeom>
            <a:avLst/>
            <a:gdLst/>
            <a:ahLst/>
            <a:cxnLst/>
            <a:rect l="l" t="t" r="r" b="b"/>
            <a:pathLst>
              <a:path w="8610600" h="549275">
                <a:moveTo>
                  <a:pt x="0" y="549275"/>
                </a:moveTo>
                <a:lnTo>
                  <a:pt x="8610600" y="549275"/>
                </a:lnTo>
                <a:lnTo>
                  <a:pt x="86106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753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000" b="1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OPERTY</a:t>
            </a:r>
            <a:r>
              <a:rPr sz="3000" b="1" spc="-7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DIAGR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MS </a:t>
            </a:r>
            <a:r>
              <a:rPr sz="3000" b="1" spc="-1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3000" b="1" spc="-235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VING</a:t>
            </a:r>
            <a:r>
              <a:rPr sz="30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OPY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2175" y="1514855"/>
            <a:ext cx="5259070" cy="437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32835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On a </a:t>
            </a:r>
            <a:r>
              <a:rPr sz="1800" i="1" spc="-16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ram,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ar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curve 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9939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For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-fl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vertic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∆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h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 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 of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ork,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riz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∆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a 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4479861"/>
            <a:ext cx="1549400" cy="25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4267197"/>
            <a:ext cx="1814685" cy="746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025" y="5394316"/>
            <a:ext cx="1438612" cy="271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5165692"/>
            <a:ext cx="1678729" cy="715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6080127"/>
            <a:ext cx="1543125" cy="265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6080125"/>
            <a:ext cx="1394123" cy="284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6248400"/>
            <a:ext cx="3733800" cy="366712"/>
          </a:xfrm>
          <a:custGeom>
            <a:avLst/>
            <a:gdLst/>
            <a:ahLst/>
            <a:cxnLst/>
            <a:rect l="l" t="t" r="r" b="b"/>
            <a:pathLst>
              <a:path w="3733800" h="366712">
                <a:moveTo>
                  <a:pt x="0" y="366712"/>
                </a:moveTo>
                <a:lnTo>
                  <a:pt x="3733800" y="366712"/>
                </a:lnTo>
                <a:lnTo>
                  <a:pt x="37338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914400"/>
            <a:ext cx="3051175" cy="3124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914400"/>
            <a:ext cx="3314700" cy="330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08828" y="6289547"/>
            <a:ext cx="34994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Mo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agr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h</a:t>
            </a:r>
            <a:r>
              <a:rPr sz="1800" i="1" spc="0" dirty="0" smtClean="0">
                <a:latin typeface="Arial"/>
                <a:cs typeface="Arial"/>
              </a:rPr>
              <a:t>-s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7962"/>
            <a:ext cx="8534400" cy="579437"/>
          </a:xfrm>
          <a:custGeom>
            <a:avLst/>
            <a:gdLst/>
            <a:ahLst/>
            <a:cxnLst/>
            <a:rect l="l" t="t" r="r" b="b"/>
            <a:pathLst>
              <a:path w="8534400" h="579437">
                <a:moveTo>
                  <a:pt x="0" y="579437"/>
                </a:moveTo>
                <a:lnTo>
                  <a:pt x="8534400" y="579437"/>
                </a:lnTo>
                <a:lnTo>
                  <a:pt x="85344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WH</a:t>
            </a:r>
            <a:r>
              <a:rPr sz="3200" b="1" spc="-23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IS ENTROPY?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479694"/>
            <a:ext cx="241236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6786" y="3543934"/>
            <a:ext cx="492696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68300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ute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zero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rfect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is zero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the 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ird l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ther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nami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9375" y="5876544"/>
            <a:ext cx="43821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iz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 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much us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ful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fect,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ow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6750" y="2057336"/>
            <a:ext cx="1055687" cy="277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0052" y="1411478"/>
            <a:ext cx="11036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ltzma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 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1950" y="2438468"/>
            <a:ext cx="1753147" cy="185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14400"/>
            <a:ext cx="3067050" cy="450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962025"/>
            <a:ext cx="1981200" cy="2543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4667250"/>
            <a:ext cx="4152900" cy="120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" y="6302654"/>
            <a:ext cx="22713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it melts or 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8002" y="6442455"/>
            <a:ext cx="1962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228600"/>
            <a:ext cx="3352800" cy="191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572509"/>
            <a:ext cx="2108200" cy="2480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frictio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 sh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 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 (e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),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this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0725" y="2173859"/>
            <a:ext cx="311277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367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 on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s,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R="13335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pr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6629" y="3907535"/>
            <a:ext cx="2108200" cy="2480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cess, the 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ses.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cold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dy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fsets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228600"/>
            <a:ext cx="2441575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4843526"/>
            <a:ext cx="3657600" cy="1785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228600"/>
            <a:ext cx="2698750" cy="43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6629" y="6377025"/>
            <a:ext cx="14014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6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285750"/>
            <a:ext cx="421005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6153150"/>
            <a:ext cx="4191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73" y="4849857"/>
            <a:ext cx="0" cy="1970253"/>
          </a:xfrm>
          <a:custGeom>
            <a:avLst/>
            <a:gdLst/>
            <a:ahLst/>
            <a:cxnLst/>
            <a:rect l="l" t="t" r="r" b="b"/>
            <a:pathLst>
              <a:path h="1970253">
                <a:moveTo>
                  <a:pt x="0" y="1970253"/>
                </a:moveTo>
                <a:lnTo>
                  <a:pt x="0" y="0"/>
                </a:lnTo>
              </a:path>
            </a:pathLst>
          </a:custGeom>
          <a:ln w="3802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7651" y="6820110"/>
            <a:ext cx="2442836" cy="0"/>
          </a:xfrm>
          <a:custGeom>
            <a:avLst/>
            <a:gdLst/>
            <a:ahLst/>
            <a:cxnLst/>
            <a:rect l="l" t="t" r="r" b="b"/>
            <a:pathLst>
              <a:path w="2442836">
                <a:moveTo>
                  <a:pt x="0" y="0"/>
                </a:moveTo>
                <a:lnTo>
                  <a:pt x="2442836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293" y="5243099"/>
            <a:ext cx="3810000" cy="1209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8419" algn="l" rtl="0">
              <a:lnSpc>
                <a:spcPct val="100000"/>
              </a:lnSpc>
            </a:pPr>
            <a:r>
              <a:rPr sz="2050" b="1" spc="-350" dirty="0" smtClean="0">
                <a:solidFill>
                  <a:srgbClr val="DA0C7C"/>
                </a:solidFill>
                <a:latin typeface="Arial"/>
                <a:cs typeface="Arial"/>
              </a:rPr>
              <a:t>FIGURE</a:t>
            </a:r>
            <a:r>
              <a:rPr sz="2050" b="1" spc="140" dirty="0" smtClean="0">
                <a:solidFill>
                  <a:srgbClr val="DA0C7C"/>
                </a:solidFill>
                <a:latin typeface="Arial"/>
                <a:cs typeface="Arial"/>
              </a:rPr>
              <a:t> </a:t>
            </a:r>
            <a:r>
              <a:rPr sz="2050" b="1" spc="-95" dirty="0" smtClean="0">
                <a:solidFill>
                  <a:srgbClr val="DA0C7C"/>
                </a:solidFill>
                <a:latin typeface="Arial"/>
                <a:cs typeface="Arial"/>
              </a:rPr>
              <a:t>7</a:t>
            </a:r>
            <a:r>
              <a:rPr sz="2050" b="1" spc="365" dirty="0" smtClean="0">
                <a:solidFill>
                  <a:srgbClr val="AF3F79"/>
                </a:solidFill>
                <a:latin typeface="Arial"/>
                <a:cs typeface="Arial"/>
              </a:rPr>
              <a:t>-</a:t>
            </a:r>
            <a:r>
              <a:rPr sz="2050" b="1" spc="-80" dirty="0" smtClean="0">
                <a:solidFill>
                  <a:srgbClr val="DA0C7C"/>
                </a:solidFill>
                <a:latin typeface="Arial"/>
                <a:cs typeface="Arial"/>
              </a:rPr>
              <a:t>27</a:t>
            </a:r>
            <a:endParaRPr sz="2050">
              <a:latin typeface="Arial"/>
              <a:cs typeface="Arial"/>
            </a:endParaRPr>
          </a:p>
          <a:p>
            <a:pPr marL="221615" marR="12700" indent="-209550" algn="l" rtl="0">
              <a:lnSpc>
                <a:spcPct val="104200"/>
              </a:lnSpc>
              <a:spcBef>
                <a:spcPts val="30"/>
              </a:spcBef>
            </a:pPr>
            <a:r>
              <a:rPr sz="185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r>
              <a:rPr sz="1850" spc="17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-160" dirty="0" smtClean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1850" spc="-300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-105" dirty="0" smtClean="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sz="1850" spc="210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850" spc="114" dirty="0" smtClean="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sz="1850" spc="5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125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850" spc="40" dirty="0" smtClean="0">
                <a:solidFill>
                  <a:srgbClr val="525252"/>
                </a:solidFill>
                <a:latin typeface="Times New Roman"/>
                <a:cs typeface="Times New Roman"/>
              </a:rPr>
              <a:t>h</a:t>
            </a:r>
            <a:r>
              <a:rPr sz="1850" spc="-85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1850" spc="100" dirty="0" smtClean="0">
                <a:solidFill>
                  <a:srgbClr val="525252"/>
                </a:solidFill>
                <a:latin typeface="Times New Roman"/>
                <a:cs typeface="Times New Roman"/>
              </a:rPr>
              <a:t>n</a:t>
            </a:r>
            <a:r>
              <a:rPr sz="1850" spc="90" dirty="0" smtClean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1850" spc="65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850" spc="40" dirty="0" smtClean="0">
                <a:solidFill>
                  <a:srgbClr val="525252"/>
                </a:solidFill>
                <a:latin typeface="Times New Roman"/>
                <a:cs typeface="Times New Roman"/>
              </a:rPr>
              <a:t>al</a:t>
            </a:r>
            <a:r>
              <a:rPr sz="1850" spc="5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45" dirty="0" smtClean="0">
                <a:solidFill>
                  <a:srgbClr val="808080"/>
                </a:solidFill>
                <a:latin typeface="Times New Roman"/>
                <a:cs typeface="Times New Roman"/>
              </a:rPr>
              <a:t>sy</a:t>
            </a:r>
            <a:r>
              <a:rPr sz="1850" spc="75" dirty="0" smtClean="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sz="1850" spc="5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1850" spc="65" dirty="0" smtClean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1850" spc="114" dirty="0" smtClean="0">
                <a:solidFill>
                  <a:srgbClr val="525252"/>
                </a:solidFill>
                <a:latin typeface="Times New Roman"/>
                <a:cs typeface="Times New Roman"/>
              </a:rPr>
              <a:t>m</a:t>
            </a:r>
            <a:r>
              <a:rPr sz="1850" spc="95" dirty="0" smtClean="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sz="1850" spc="220" dirty="0" smtClean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sz="1850" spc="-250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130" dirty="0" smtClean="0">
                <a:solidFill>
                  <a:srgbClr val="6E6E6E"/>
                </a:solidFill>
                <a:latin typeface="Times New Roman"/>
                <a:cs typeface="Times New Roman"/>
              </a:rPr>
              <a:t>f</a:t>
            </a:r>
            <a:r>
              <a:rPr sz="1850" spc="50" dirty="0" smtClean="0">
                <a:solidFill>
                  <a:srgbClr val="525252"/>
                </a:solidFill>
                <a:latin typeface="Times New Roman"/>
                <a:cs typeface="Times New Roman"/>
              </a:rPr>
              <a:t>r</a:t>
            </a:r>
            <a:r>
              <a:rPr sz="1850" spc="-16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1850" spc="-3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850" spc="65" dirty="0" smtClean="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sz="1850" spc="75" dirty="0" smtClean="0">
                <a:solidFill>
                  <a:srgbClr val="525252"/>
                </a:solidFill>
                <a:latin typeface="Times New Roman"/>
                <a:cs typeface="Times New Roman"/>
              </a:rPr>
              <a:t>t</a:t>
            </a:r>
            <a:r>
              <a:rPr sz="1850" spc="-7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850" spc="-105" dirty="0" smtClean="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sz="1850" spc="210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850" spc="40" dirty="0" smtClean="0">
                <a:solidFill>
                  <a:srgbClr val="525252"/>
                </a:solidFill>
                <a:latin typeface="Times New Roman"/>
                <a:cs typeface="Times New Roman"/>
              </a:rPr>
              <a:t>in</a:t>
            </a:r>
            <a:r>
              <a:rPr sz="1850" spc="2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-15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1850" spc="125" dirty="0" smtClean="0">
                <a:solidFill>
                  <a:srgbClr val="3A3A3A"/>
                </a:solidFill>
                <a:latin typeface="Times New Roman"/>
                <a:cs typeface="Times New Roman"/>
              </a:rPr>
              <a:t>h</a:t>
            </a:r>
            <a:r>
              <a:rPr sz="1850" spc="120" dirty="0" smtClean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1850" spc="80" dirty="0" smtClean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850" spc="1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1850" spc="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850" spc="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114" dirty="0" smtClean="0">
                <a:solidFill>
                  <a:srgbClr val="525252"/>
                </a:solidFill>
                <a:latin typeface="Times New Roman"/>
                <a:cs typeface="Times New Roman"/>
              </a:rPr>
              <a:t>k</a:t>
            </a:r>
            <a:r>
              <a:rPr sz="1850" spc="-2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sz="1850" spc="55" dirty="0" smtClean="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sz="1850" spc="65" dirty="0" smtClean="0">
                <a:solidFill>
                  <a:srgbClr val="525252"/>
                </a:solidFill>
                <a:latin typeface="Times New Roman"/>
                <a:cs typeface="Times New Roman"/>
              </a:rPr>
              <a:t>a</a:t>
            </a:r>
            <a:r>
              <a:rPr sz="1850" spc="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ce</a:t>
            </a:r>
            <a:r>
              <a:rPr sz="1850" spc="-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8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1850" spc="25" dirty="0" smtClean="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sz="1850" spc="60" dirty="0" smtClean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850" spc="40" dirty="0" smtClean="0">
                <a:solidFill>
                  <a:srgbClr val="525252"/>
                </a:solidFill>
                <a:latin typeface="Times New Roman"/>
                <a:cs typeface="Times New Roman"/>
              </a:rPr>
              <a:t>b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850" spc="-125" dirty="0" smtClean="0">
                <a:solidFill>
                  <a:srgbClr val="525252"/>
                </a:solidFill>
                <a:latin typeface="Times New Roman"/>
                <a:cs typeface="Times New Roman"/>
              </a:rPr>
              <a:t>u</a:t>
            </a:r>
            <a:r>
              <a:rPr sz="1850" spc="-29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45" dirty="0" smtClean="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sz="1850" spc="-65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1850" spc="17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1850" spc="90" dirty="0" smtClean="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sz="1850" spc="15" dirty="0" smtClean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850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850" spc="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40" dirty="0" smtClean="0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sz="1850" spc="65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-10" dirty="0" smtClean="0">
                <a:solidFill>
                  <a:srgbClr val="525252"/>
                </a:solidFill>
                <a:latin typeface="Times New Roman"/>
                <a:cs typeface="Times New Roman"/>
              </a:rPr>
              <a:t>a</a:t>
            </a:r>
            <a:r>
              <a:rPr sz="1850" spc="8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6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140" dirty="0" smtClean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1850" spc="20" dirty="0" smtClean="0">
                <a:solidFill>
                  <a:srgbClr val="3A3A3A"/>
                </a:solidFill>
                <a:latin typeface="Times New Roman"/>
                <a:cs typeface="Times New Roman"/>
              </a:rPr>
              <a:t>nt</a:t>
            </a:r>
            <a:r>
              <a:rPr sz="1850" spc="45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850" spc="4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sz="1850" spc="-105" dirty="0" smtClean="0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r>
              <a:rPr sz="1850" spc="21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65" dirty="0" smtClean="0">
                <a:solidFill>
                  <a:srgbClr val="525252"/>
                </a:solidFill>
                <a:latin typeface="Times New Roman"/>
                <a:cs typeface="Times New Roman"/>
              </a:rPr>
              <a:t>a</a:t>
            </a:r>
            <a:r>
              <a:rPr sz="1850" spc="35" dirty="0" smtClean="0">
                <a:solidFill>
                  <a:srgbClr val="3A3A3A"/>
                </a:solidFill>
                <a:latin typeface="Times New Roman"/>
                <a:cs typeface="Times New Roman"/>
              </a:rPr>
              <a:t>nd</a:t>
            </a:r>
            <a:r>
              <a:rPr sz="1850" spc="5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850" spc="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7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114" dirty="0" smtClean="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sz="1850" spc="-125" dirty="0" smtClean="0">
                <a:solidFill>
                  <a:srgbClr val="525252"/>
                </a:solidFill>
                <a:latin typeface="Times New Roman"/>
                <a:cs typeface="Times New Roman"/>
              </a:rPr>
              <a:t>u</a:t>
            </a:r>
            <a:r>
              <a:rPr sz="1850" spc="-29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ce</a:t>
            </a:r>
            <a:r>
              <a:rPr sz="1850" spc="3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850" spc="4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sz="1850" spc="65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-25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55" dirty="0" smtClean="0">
                <a:solidFill>
                  <a:srgbClr val="525252"/>
                </a:solidFill>
                <a:latin typeface="Times New Roman"/>
                <a:cs typeface="Times New Roman"/>
              </a:rPr>
              <a:t>f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850" spc="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sz="1850" spc="-15" dirty="0" smtClean="0">
                <a:solidFill>
                  <a:srgbClr val="525252"/>
                </a:solidFill>
                <a:latin typeface="Times New Roman"/>
                <a:cs typeface="Times New Roman"/>
              </a:rPr>
              <a:t>man</a:t>
            </a:r>
            <a:r>
              <a:rPr sz="1850" spc="-280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850" spc="1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850" spc="85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850" spc="220" dirty="0" smtClean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8905" y="6411850"/>
            <a:ext cx="23177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60" dirty="0" smtClean="0">
                <a:solidFill>
                  <a:srgbClr val="1C1C1C"/>
                </a:solidFill>
                <a:latin typeface="Arial"/>
                <a:cs typeface="Arial"/>
              </a:rPr>
              <a:t>13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63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3300"/>
                </a:solidFill>
                <a:latin typeface="Arial"/>
                <a:cs typeface="Arial"/>
              </a:rPr>
              <a:t>T ds</a:t>
            </a:r>
            <a:r>
              <a:rPr sz="3200" b="1" i="1" spc="-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REL</a:t>
            </a:r>
            <a:r>
              <a:rPr sz="3200" b="1" spc="-24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12615"/>
            <a:ext cx="314706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sed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6176" y="4049712"/>
            <a:ext cx="4535424" cy="598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727450"/>
            <a:ext cx="1222736" cy="235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5181600"/>
            <a:ext cx="1697101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5800" y="5832475"/>
            <a:ext cx="1678729" cy="56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1120841"/>
            <a:ext cx="2648070" cy="265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1538366"/>
            <a:ext cx="1832288" cy="660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0600" y="2452687"/>
            <a:ext cx="2881376" cy="290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5773" y="2986088"/>
            <a:ext cx="3116761" cy="290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04028" y="3331209"/>
            <a:ext cx="32124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irst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Gib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8028" y="4703064"/>
            <a:ext cx="258953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 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028" y="5449519"/>
            <a:ext cx="203962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erms of 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pro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erti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000" y="1143000"/>
            <a:ext cx="3857625" cy="3190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rtl="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pPr marL="49530" algn="l" rtl="0">
                <a:lnSpc>
                  <a:spcPct val="100000"/>
                </a:lnSpc>
              </a:pPr>
              <a:t>14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88925"/>
            <a:ext cx="8526526" cy="549275"/>
          </a:xfrm>
          <a:custGeom>
            <a:avLst/>
            <a:gdLst/>
            <a:ahLst/>
            <a:cxnLst/>
            <a:rect l="l" t="t" r="r" b="b"/>
            <a:pathLst>
              <a:path w="8526526" h="549275">
                <a:moveTo>
                  <a:pt x="0" y="549275"/>
                </a:moveTo>
                <a:lnTo>
                  <a:pt x="8526526" y="549275"/>
                </a:lnTo>
                <a:lnTo>
                  <a:pt x="8526526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77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000" b="1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OPY</a:t>
            </a:r>
            <a:r>
              <a:rPr sz="3000" b="1" spc="-7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ANGE</a:t>
            </a:r>
            <a:r>
              <a:rPr sz="3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OF LIQUIDS</a:t>
            </a:r>
            <a:r>
              <a:rPr sz="3000" b="1" spc="-9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3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SOLIDS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142936"/>
            <a:ext cx="1697101" cy="59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1981199"/>
            <a:ext cx="795640" cy="24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1959228"/>
            <a:ext cx="5975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Since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105" y="1959228"/>
            <a:ext cx="2096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qu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2362136"/>
            <a:ext cx="1673225" cy="58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3124190"/>
            <a:ext cx="3727922" cy="308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1375" y="4957748"/>
            <a:ext cx="6004384" cy="604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1136650"/>
            <a:ext cx="3124200" cy="1758950"/>
          </a:xfrm>
          <a:custGeom>
            <a:avLst/>
            <a:gdLst/>
            <a:ahLst/>
            <a:cxnLst/>
            <a:rect l="l" t="t" r="r" b="b"/>
            <a:pathLst>
              <a:path w="3124200" h="1758950">
                <a:moveTo>
                  <a:pt x="0" y="1758950"/>
                </a:moveTo>
                <a:lnTo>
                  <a:pt x="3124200" y="1758950"/>
                </a:lnTo>
                <a:lnTo>
                  <a:pt x="3124200" y="0"/>
                </a:lnTo>
                <a:lnTo>
                  <a:pt x="0" y="0"/>
                </a:lnTo>
                <a:lnTo>
                  <a:pt x="0" y="175895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1600" y="1136650"/>
            <a:ext cx="3124200" cy="1758950"/>
          </a:xfrm>
          <a:custGeom>
            <a:avLst/>
            <a:gdLst/>
            <a:ahLst/>
            <a:cxnLst/>
            <a:rect l="l" t="t" r="r" b="b"/>
            <a:pathLst>
              <a:path w="3124200" h="1758950">
                <a:moveTo>
                  <a:pt x="0" y="1758950"/>
                </a:moveTo>
                <a:lnTo>
                  <a:pt x="3124200" y="1758950"/>
                </a:lnTo>
                <a:lnTo>
                  <a:pt x="3124200" y="0"/>
                </a:lnTo>
                <a:lnTo>
                  <a:pt x="0" y="0"/>
                </a:lnTo>
                <a:lnTo>
                  <a:pt x="0" y="1758950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1228" y="1176528"/>
            <a:ext cx="2804795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 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ss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ib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r>
              <a:rPr sz="1800" i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ub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sta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ir 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cific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rem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739" y="4612513"/>
            <a:ext cx="586105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 an is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ntrop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an incompr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substa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900" y="3657536"/>
            <a:ext cx="8089900" cy="795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rtl="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pPr marL="49530" algn="l" rtl="0">
                <a:lnSpc>
                  <a:spcPct val="100000"/>
                </a:lnSpc>
              </a:pPr>
              <a:t>15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63"/>
            <a:ext cx="8494776" cy="579437"/>
          </a:xfrm>
          <a:custGeom>
            <a:avLst/>
            <a:gdLst/>
            <a:ahLst/>
            <a:cxnLst/>
            <a:rect l="l" t="t" r="r" b="b"/>
            <a:pathLst>
              <a:path w="8494776" h="579437">
                <a:moveTo>
                  <a:pt x="0" y="579437"/>
                </a:moveTo>
                <a:lnTo>
                  <a:pt x="8494776" y="579437"/>
                </a:lnTo>
                <a:lnTo>
                  <a:pt x="8494776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noAutofit/>
          </a:bodyPr>
          <a:lstStyle/>
          <a:p>
            <a:pPr marL="88900" rtl="0">
              <a:lnSpc>
                <a:spcPts val="381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r>
              <a:rPr sz="3200" b="1" spc="-7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CHA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GE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IDEAL</a:t>
            </a:r>
            <a:r>
              <a:rPr sz="3200" b="1" spc="-8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GASES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1379537"/>
            <a:ext cx="1278001" cy="296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389062"/>
            <a:ext cx="1697101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1739906"/>
            <a:ext cx="1110361" cy="24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2057453"/>
            <a:ext cx="1975450" cy="598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2706699"/>
            <a:ext cx="3258011" cy="722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1412875"/>
            <a:ext cx="1678729" cy="5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2105026"/>
            <a:ext cx="1265496" cy="333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0" y="2127250"/>
            <a:ext cx="1030287" cy="234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2713005"/>
            <a:ext cx="3332483" cy="7158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1030478"/>
            <a:ext cx="7404100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140"/>
              </a:lnSpc>
              <a:tabLst>
                <a:tab pos="4356735" algn="l"/>
              </a:tabLst>
            </a:pPr>
            <a:r>
              <a:rPr sz="1800" dirty="0" smtClean="0">
                <a:latin typeface="Arial"/>
                <a:cs typeface="Arial"/>
              </a:rPr>
              <a:t>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irst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 </a:t>
            </a:r>
            <a:r>
              <a:rPr sz="1800" i="1" spc="-10" dirty="0" smtClean="0">
                <a:latin typeface="Arial"/>
                <a:cs typeface="Arial"/>
              </a:rPr>
              <a:t>d</a:t>
            </a:r>
            <a:r>
              <a:rPr sz="1800" i="1" spc="0" dirty="0" smtClean="0">
                <a:latin typeface="Arial"/>
                <a:cs typeface="Arial"/>
              </a:rPr>
              <a:t>s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	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 </a:t>
            </a:r>
            <a:r>
              <a:rPr sz="1800" i="1" spc="-10" dirty="0" smtClean="0">
                <a:latin typeface="Arial"/>
                <a:cs typeface="Arial"/>
              </a:rPr>
              <a:t>d</a:t>
            </a:r>
            <a:r>
              <a:rPr sz="1800" i="1" spc="0" dirty="0" smtClean="0">
                <a:latin typeface="Arial"/>
                <a:cs typeface="Arial"/>
              </a:rPr>
              <a:t>s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81400" y="3886200"/>
            <a:ext cx="1905000" cy="1828800"/>
          </a:xfrm>
          <a:custGeom>
            <a:avLst/>
            <a:gdLst/>
            <a:ahLst/>
            <a:cxnLst/>
            <a:rect l="l" t="t" r="r" b="b"/>
            <a:pathLst>
              <a:path w="1905000" h="1828800">
                <a:moveTo>
                  <a:pt x="0" y="1828800"/>
                </a:moveTo>
                <a:lnTo>
                  <a:pt x="1905000" y="1828800"/>
                </a:lnTo>
                <a:lnTo>
                  <a:pt x="1905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3886200"/>
            <a:ext cx="1905000" cy="1828800"/>
          </a:xfrm>
          <a:custGeom>
            <a:avLst/>
            <a:gdLst/>
            <a:ahLst/>
            <a:cxnLst/>
            <a:rect l="l" t="t" r="r" b="b"/>
            <a:pathLst>
              <a:path w="1905000" h="1828800">
                <a:moveTo>
                  <a:pt x="0" y="1828800"/>
                </a:moveTo>
                <a:lnTo>
                  <a:pt x="1905000" y="1828800"/>
                </a:lnTo>
                <a:lnTo>
                  <a:pt x="1905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4038636"/>
            <a:ext cx="1364015" cy="10494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6975" y="5146294"/>
            <a:ext cx="17151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cast from 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rtl="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pPr marL="49530" algn="l" rtl="0">
                <a:lnSpc>
                  <a:spcPct val="100000"/>
                </a:lnSpc>
              </a:p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367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nstant</a:t>
            </a:r>
            <a:r>
              <a:rPr sz="2800" b="1" spc="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ec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fic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Heats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(Ap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roximate</a:t>
            </a:r>
            <a:r>
              <a:rPr sz="2800" b="1" spc="-6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al</a:t>
            </a:r>
            <a:r>
              <a:rPr sz="2800" b="1" spc="-5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sis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0375" y="5222494"/>
            <a:ext cx="318579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cifi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ass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n,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cific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is ass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at some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066875"/>
            <a:ext cx="3258011" cy="72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0" y="139065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66700" y="0"/>
                </a:moveTo>
                <a:lnTo>
                  <a:pt x="266700" y="114300"/>
                </a:lnTo>
                <a:lnTo>
                  <a:pt x="342900" y="76200"/>
                </a:lnTo>
                <a:lnTo>
                  <a:pt x="285750" y="76200"/>
                </a:lnTo>
                <a:lnTo>
                  <a:pt x="285750" y="38100"/>
                </a:lnTo>
                <a:lnTo>
                  <a:pt x="342900" y="38100"/>
                </a:lnTo>
                <a:lnTo>
                  <a:pt x="266700" y="0"/>
                </a:lnTo>
                <a:close/>
              </a:path>
              <a:path w="381000" h="114300">
                <a:moveTo>
                  <a:pt x="266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381000" h="114300">
                <a:moveTo>
                  <a:pt x="342900" y="38100"/>
                </a:moveTo>
                <a:lnTo>
                  <a:pt x="285750" y="38100"/>
                </a:lnTo>
                <a:lnTo>
                  <a:pt x="285750" y="76200"/>
                </a:lnTo>
                <a:lnTo>
                  <a:pt x="342900" y="76200"/>
                </a:lnTo>
                <a:lnTo>
                  <a:pt x="381000" y="57150"/>
                </a:lnTo>
                <a:lnTo>
                  <a:pt x="342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981231"/>
            <a:ext cx="3332483" cy="715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230505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66700" y="0"/>
                </a:moveTo>
                <a:lnTo>
                  <a:pt x="266700" y="114300"/>
                </a:lnTo>
                <a:lnTo>
                  <a:pt x="342900" y="76200"/>
                </a:lnTo>
                <a:lnTo>
                  <a:pt x="285750" y="76200"/>
                </a:lnTo>
                <a:lnTo>
                  <a:pt x="285750" y="38100"/>
                </a:lnTo>
                <a:lnTo>
                  <a:pt x="342900" y="38100"/>
                </a:lnTo>
                <a:lnTo>
                  <a:pt x="266700" y="0"/>
                </a:lnTo>
                <a:close/>
              </a:path>
              <a:path w="381000" h="114300">
                <a:moveTo>
                  <a:pt x="266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381000" h="114300">
                <a:moveTo>
                  <a:pt x="342900" y="38100"/>
                </a:moveTo>
                <a:lnTo>
                  <a:pt x="285750" y="38100"/>
                </a:lnTo>
                <a:lnTo>
                  <a:pt x="285750" y="76200"/>
                </a:lnTo>
                <a:lnTo>
                  <a:pt x="342900" y="76200"/>
                </a:lnTo>
                <a:lnTo>
                  <a:pt x="381000" y="57150"/>
                </a:lnTo>
                <a:lnTo>
                  <a:pt x="342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3824283"/>
            <a:ext cx="4196300" cy="519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0" y="4449776"/>
            <a:ext cx="4196300" cy="579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6575" y="3208909"/>
            <a:ext cx="36836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t–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3400" y="1066809"/>
            <a:ext cx="3653394" cy="758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3400" y="1981209"/>
            <a:ext cx="3665678" cy="758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2767010"/>
            <a:ext cx="1289426" cy="357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2971800"/>
            <a:ext cx="3705225" cy="332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rtl="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pPr marL="49530" algn="l" rtl="0">
                <a:lnSpc>
                  <a:spcPct val="100000"/>
                </a:lnSpc>
              </a:pPr>
              <a:t>17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821" rIns="0" bIns="0" rtlCol="0">
            <a:noAutofit/>
          </a:bodyPr>
          <a:lstStyle/>
          <a:p>
            <a:pPr marL="527050">
              <a:lnSpc>
                <a:spcPts val="3329"/>
              </a:lnSpc>
            </a:pPr>
            <a:r>
              <a:rPr sz="2800" b="1" spc="-18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ar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able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Speci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ic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He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ats</a:t>
            </a:r>
            <a:r>
              <a:rPr sz="2800" b="1" spc="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(Exac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9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al</a:t>
            </a:r>
            <a:r>
              <a:rPr sz="2800" b="1" spc="-5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sis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768472"/>
            <a:ext cx="1826221" cy="746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2655910"/>
            <a:ext cx="2394559" cy="696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151254"/>
            <a:ext cx="4318635" cy="54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-3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 cho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abs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zero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 refere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 temperature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defi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function</a:t>
            </a:r>
            <a:r>
              <a:rPr sz="1800" spc="-4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° </a:t>
            </a:r>
            <a:r>
              <a:rPr sz="1800" spc="-5" dirty="0" smtClean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3228" y="4155313"/>
            <a:ext cx="2407285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0" baseline="25462" dirty="0" smtClean="0">
                <a:solidFill>
                  <a:srgbClr val="3333FF"/>
                </a:solidFill>
                <a:latin typeface="Arial"/>
                <a:cs typeface="Arial"/>
              </a:rPr>
              <a:t>o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dependent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6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4779264"/>
            <a:ext cx="21717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On a un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t–</a:t>
            </a:r>
            <a:r>
              <a:rPr sz="1800" spc="0" dirty="0" smtClean="0">
                <a:latin typeface="Arial"/>
                <a:cs typeface="Arial"/>
              </a:rPr>
              <a:t>mole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bas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5116512"/>
            <a:ext cx="4907026" cy="598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0739" y="3560064"/>
            <a:ext cx="22237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On a un</a:t>
            </a:r>
            <a:r>
              <a:rPr sz="1800" spc="-10" dirty="0" smtClean="0">
                <a:latin typeface="Arial"/>
                <a:cs typeface="Arial"/>
              </a:rPr>
              <a:t>it–</a:t>
            </a:r>
            <a:r>
              <a:rPr sz="1800" spc="0" dirty="0" smtClean="0">
                <a:latin typeface="Arial"/>
                <a:cs typeface="Arial"/>
              </a:rPr>
              <a:t>mass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937" y="3886197"/>
            <a:ext cx="5345317" cy="746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3925" y="1143000"/>
            <a:ext cx="2835275" cy="297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t>18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rtl="0">
              <a:lnSpc>
                <a:spcPts val="3329"/>
              </a:lnSpc>
            </a:pP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en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ropic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Pro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I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al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785114"/>
            <a:ext cx="582485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380"/>
              </a:lnSpc>
            </a:pPr>
            <a:r>
              <a:rPr sz="2000" b="1" dirty="0" smtClean="0">
                <a:latin typeface="Arial"/>
                <a:cs typeface="Arial"/>
              </a:rPr>
              <a:t>Cons</a:t>
            </a:r>
            <a:r>
              <a:rPr sz="2000" b="1" spc="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ant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Spec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fic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Heats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(</a:t>
            </a:r>
            <a:r>
              <a:rPr sz="2000" b="1" spc="5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pproxi</a:t>
            </a:r>
            <a:r>
              <a:rPr sz="2000" b="1" spc="-10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ate</a:t>
            </a:r>
            <a:r>
              <a:rPr sz="2000" b="1" spc="-11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Anal</a:t>
            </a:r>
            <a:r>
              <a:rPr sz="2000" b="1" spc="-4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sis)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287444"/>
            <a:ext cx="3061470" cy="617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582862"/>
            <a:ext cx="2017776" cy="61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3276615"/>
            <a:ext cx="1987847" cy="660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4737100"/>
            <a:ext cx="2314575" cy="67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39" y="1989454"/>
            <a:ext cx="241681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Set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 this eq. equal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zer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,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5175" y="4079113"/>
            <a:ext cx="331279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val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6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4351338"/>
            <a:ext cx="2381599" cy="296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4029080"/>
            <a:ext cx="2456006" cy="314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5486390"/>
            <a:ext cx="2554564" cy="634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3450" y="5486410"/>
            <a:ext cx="2153214" cy="641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00" y="5156200"/>
            <a:ext cx="1895475" cy="1092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0550" y="1371600"/>
            <a:ext cx="4210050" cy="2695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rtl="0">
              <a:lnSpc>
                <a:spcPct val="100000"/>
              </a:lnSpc>
            </a:pPr>
            <a:fld id="{81D60167-4931-47E6-BA6A-407CBD079E47}" type="slidenum">
              <a:rPr sz="1400" b="1" spc="5" dirty="0" smtClean="0">
                <a:solidFill>
                  <a:srgbClr val="1A1A1A"/>
                </a:solidFill>
                <a:latin typeface="Arial"/>
                <a:cs typeface="Arial"/>
              </a:rPr>
              <a:pPr marL="49530" algn="l" rtl="0">
                <a:lnSpc>
                  <a:spcPct val="100000"/>
                </a:lnSpc>
              </a:pPr>
              <a:t>19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4327" y="6547586"/>
            <a:ext cx="18103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b="1" spc="-85" dirty="0" smtClean="0">
                <a:solidFill>
                  <a:srgbClr val="1A1A1A"/>
                </a:solidFill>
                <a:latin typeface="Arial"/>
                <a:cs typeface="Arial"/>
              </a:rPr>
              <a:t>Thermodynamics-CH</a:t>
            </a:r>
            <a:r>
              <a:rPr sz="1400" b="1" spc="-2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100" dirty="0" smtClean="0">
                <a:solidFill>
                  <a:srgbClr val="413D3D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>
              <a:lnSpc>
                <a:spcPts val="4285"/>
              </a:lnSpc>
            </a:pPr>
            <a:r>
              <a:rPr sz="3600" b="1" dirty="0" smtClean="0">
                <a:solidFill>
                  <a:srgbClr val="FF0000"/>
                </a:solidFill>
                <a:latin typeface="Arial"/>
                <a:cs typeface="Arial"/>
              </a:rPr>
              <a:t>Ob</a:t>
            </a:r>
            <a:r>
              <a:rPr sz="3600" b="1" spc="-15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600" b="1" spc="0" dirty="0" smtClean="0">
                <a:solidFill>
                  <a:srgbClr val="FF0000"/>
                </a:solidFill>
                <a:latin typeface="Arial"/>
                <a:cs typeface="Arial"/>
              </a:rPr>
              <a:t>ectives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876046"/>
            <a:ext cx="7834630" cy="539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App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y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e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15" dirty="0" smtClean="0">
                <a:latin typeface="Arial"/>
                <a:cs typeface="Arial"/>
              </a:rPr>
              <a:t>nd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law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thermodynamics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to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proc</a:t>
            </a:r>
            <a:r>
              <a:rPr sz="2200" spc="-10" dirty="0" smtClean="0">
                <a:latin typeface="Arial"/>
                <a:cs typeface="Arial"/>
              </a:rPr>
              <a:t>e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Define a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new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property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ed</a:t>
            </a:r>
            <a:r>
              <a:rPr sz="22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i="1" spc="-15" dirty="0" smtClean="0">
                <a:solidFill>
                  <a:srgbClr val="CC00CC"/>
                </a:solidFill>
                <a:latin typeface="Arial"/>
                <a:cs typeface="Arial"/>
              </a:rPr>
              <a:t>entropy</a:t>
            </a:r>
            <a:r>
              <a:rPr sz="2200" i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ua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ntify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 se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- law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4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fects.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4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Establ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sh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i="1" spc="-10" dirty="0" smtClean="0">
                <a:latin typeface="Arial"/>
                <a:cs typeface="Arial"/>
              </a:rPr>
              <a:t>inc</a:t>
            </a:r>
            <a:r>
              <a:rPr sz="2200" i="1" spc="-15" dirty="0" smtClean="0">
                <a:latin typeface="Arial"/>
                <a:cs typeface="Arial"/>
              </a:rPr>
              <a:t>rea</a:t>
            </a:r>
            <a:r>
              <a:rPr sz="2200" i="1" spc="-10" dirty="0" smtClean="0">
                <a:latin typeface="Arial"/>
                <a:cs typeface="Arial"/>
              </a:rPr>
              <a:t>s</a:t>
            </a:r>
            <a:r>
              <a:rPr sz="2200" i="1" spc="-15" dirty="0" smtClean="0">
                <a:latin typeface="Arial"/>
                <a:cs typeface="Arial"/>
              </a:rPr>
              <a:t>e</a:t>
            </a:r>
            <a:r>
              <a:rPr sz="2200" i="1" spc="-5" dirty="0" smtClean="0">
                <a:latin typeface="Arial"/>
                <a:cs typeface="Arial"/>
              </a:rPr>
              <a:t> </a:t>
            </a:r>
            <a:r>
              <a:rPr sz="2200" i="1" spc="-10" dirty="0" smtClean="0">
                <a:latin typeface="Arial"/>
                <a:cs typeface="Arial"/>
              </a:rPr>
              <a:t>of</a:t>
            </a:r>
            <a:r>
              <a:rPr sz="2200" i="1" spc="-5" dirty="0" smtClean="0">
                <a:latin typeface="Arial"/>
                <a:cs typeface="Arial"/>
              </a:rPr>
              <a:t> </a:t>
            </a:r>
            <a:r>
              <a:rPr sz="2200" i="1" spc="-15" dirty="0" smtClean="0">
                <a:latin typeface="Arial"/>
                <a:cs typeface="Arial"/>
              </a:rPr>
              <a:t>entropy</a:t>
            </a:r>
            <a:r>
              <a:rPr sz="2200" i="1" spc="15" dirty="0" smtClean="0">
                <a:latin typeface="Arial"/>
                <a:cs typeface="Arial"/>
              </a:rPr>
              <a:t> </a:t>
            </a:r>
            <a:r>
              <a:rPr sz="2200" i="1" spc="-10" dirty="0" smtClean="0">
                <a:latin typeface="Arial"/>
                <a:cs typeface="Arial"/>
              </a:rPr>
              <a:t>princ</a:t>
            </a:r>
            <a:r>
              <a:rPr sz="2200" i="1" spc="0" dirty="0" smtClean="0">
                <a:latin typeface="Arial"/>
                <a:cs typeface="Arial"/>
              </a:rPr>
              <a:t>i</a:t>
            </a:r>
            <a:r>
              <a:rPr sz="2200" i="1" spc="-10" dirty="0" smtClean="0">
                <a:latin typeface="Arial"/>
                <a:cs typeface="Arial"/>
              </a:rPr>
              <a:t>pl</a:t>
            </a:r>
            <a:r>
              <a:rPr sz="2200" i="1" spc="10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marR="8382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Cal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culate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entrop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y 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that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tak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 plac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dur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ng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 proce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 for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pure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tanc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es, inco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mpress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ble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ub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tanc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es,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 and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deal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ga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ses.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marR="14224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25" dirty="0" smtClean="0">
                <a:latin typeface="Arial"/>
                <a:cs typeface="Arial"/>
              </a:rPr>
              <a:t>x</a:t>
            </a:r>
            <a:r>
              <a:rPr sz="2200" spc="-15" dirty="0" smtClean="0">
                <a:latin typeface="Arial"/>
                <a:cs typeface="Arial"/>
              </a:rPr>
              <a:t>amine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pe</a:t>
            </a:r>
            <a:r>
              <a:rPr sz="2200" spc="-10" dirty="0" smtClean="0">
                <a:latin typeface="Arial"/>
                <a:cs typeface="Arial"/>
              </a:rPr>
              <a:t>cial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class</a:t>
            </a:r>
            <a:r>
              <a:rPr sz="2200" spc="-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idea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5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z</a:t>
            </a:r>
            <a:r>
              <a:rPr sz="2200" spc="-15" dirty="0" smtClean="0">
                <a:latin typeface="Arial"/>
                <a:cs typeface="Arial"/>
              </a:rPr>
              <a:t>ed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pro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es,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a</a:t>
            </a:r>
            <a:r>
              <a:rPr sz="2200" spc="-5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ed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i="1" spc="-5" dirty="0" smtClean="0">
                <a:latin typeface="Arial"/>
                <a:cs typeface="Arial"/>
              </a:rPr>
              <a:t>i</a:t>
            </a:r>
            <a:r>
              <a:rPr sz="2200" i="1" spc="-10" dirty="0" smtClean="0">
                <a:latin typeface="Arial"/>
                <a:cs typeface="Arial"/>
              </a:rPr>
              <a:t>sentropic</a:t>
            </a:r>
            <a:r>
              <a:rPr sz="2200" i="1" spc="-5" dirty="0" smtClean="0">
                <a:latin typeface="Arial"/>
                <a:cs typeface="Arial"/>
              </a:rPr>
              <a:t> </a:t>
            </a:r>
            <a:r>
              <a:rPr sz="2200" i="1" spc="-15" dirty="0" smtClean="0">
                <a:latin typeface="Arial"/>
                <a:cs typeface="Arial"/>
              </a:rPr>
              <a:t>proc</a:t>
            </a:r>
            <a:r>
              <a:rPr sz="2200" i="1" spc="-10" dirty="0" smtClean="0">
                <a:latin typeface="Arial"/>
                <a:cs typeface="Arial"/>
              </a:rPr>
              <a:t>e</a:t>
            </a:r>
            <a:r>
              <a:rPr sz="2200" i="1" spc="-15" dirty="0" smtClean="0">
                <a:latin typeface="Arial"/>
                <a:cs typeface="Arial"/>
              </a:rPr>
              <a:t>s</a:t>
            </a:r>
            <a:r>
              <a:rPr sz="2200" i="1" spc="-10" dirty="0" smtClean="0">
                <a:latin typeface="Arial"/>
                <a:cs typeface="Arial"/>
              </a:rPr>
              <a:t>s</a:t>
            </a:r>
            <a:r>
              <a:rPr sz="2200" i="1" spc="-15" dirty="0" smtClean="0">
                <a:latin typeface="Arial"/>
                <a:cs typeface="Arial"/>
              </a:rPr>
              <a:t>e</a:t>
            </a:r>
            <a:r>
              <a:rPr sz="2200" i="1" spc="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,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10" dirty="0" smtClean="0">
                <a:latin typeface="Arial"/>
                <a:cs typeface="Arial"/>
              </a:rPr>
              <a:t>n</a:t>
            </a:r>
            <a:r>
              <a:rPr sz="2200" spc="-15" dirty="0" smtClean="0">
                <a:latin typeface="Arial"/>
                <a:cs typeface="Arial"/>
              </a:rPr>
              <a:t>d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develop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 </a:t>
            </a:r>
            <a:r>
              <a:rPr sz="2200" spc="-10" dirty="0" smtClean="0">
                <a:latin typeface="Arial"/>
                <a:cs typeface="Arial"/>
              </a:rPr>
              <a:t>property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re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0" dirty="0" smtClean="0">
                <a:latin typeface="Arial"/>
                <a:cs typeface="Arial"/>
              </a:rPr>
              <a:t>at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for these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pro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e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5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Derive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2200" spc="-2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ers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ble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stead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-flow</a:t>
            </a:r>
            <a:r>
              <a:rPr sz="22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work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ations.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marR="37973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Develop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 </a:t>
            </a:r>
            <a:r>
              <a:rPr sz="2200" spc="-5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sentropic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45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ficiencies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for variou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stea</a:t>
            </a:r>
            <a:r>
              <a:rPr sz="2200" spc="-10" dirty="0" smtClean="0">
                <a:latin typeface="Arial"/>
                <a:cs typeface="Arial"/>
              </a:rPr>
              <a:t>d</a:t>
            </a:r>
            <a:r>
              <a:rPr sz="2200" spc="30" dirty="0" smtClean="0">
                <a:latin typeface="Arial"/>
                <a:cs typeface="Arial"/>
              </a:rPr>
              <a:t>y</a:t>
            </a:r>
            <a:r>
              <a:rPr sz="2200" spc="-10" dirty="0" smtClean="0">
                <a:latin typeface="Arial"/>
                <a:cs typeface="Arial"/>
              </a:rPr>
              <a:t>-flo</a:t>
            </a:r>
            <a:r>
              <a:rPr sz="2200" spc="-20" dirty="0" smtClean="0">
                <a:latin typeface="Arial"/>
                <a:cs typeface="Arial"/>
              </a:rPr>
              <a:t>w</a:t>
            </a:r>
            <a:r>
              <a:rPr sz="2200" spc="-10" dirty="0" smtClean="0">
                <a:latin typeface="Arial"/>
                <a:cs typeface="Arial"/>
              </a:rPr>
              <a:t> devic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 dirty="0"/>
          </a:p>
          <a:p>
            <a:pPr marL="355600" indent="-342900" algn="l" rtl="0">
              <a:lnSpc>
                <a:spcPts val="2615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Introdu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ce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apply the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entrop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y ba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various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systems.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0" y="6442455"/>
            <a:ext cx="23622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rtl="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Isentropic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Pro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es</a:t>
            </a:r>
            <a:r>
              <a:rPr sz="2400" b="1" spc="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Ideal Gases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48461"/>
            <a:ext cx="482346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380"/>
              </a:lnSpc>
            </a:pPr>
            <a:r>
              <a:rPr sz="2000" b="1" spc="-114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ariab</a:t>
            </a:r>
            <a:r>
              <a:rPr sz="2000" b="1" spc="-10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Spec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fic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Heats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(Exact</a:t>
            </a:r>
            <a:r>
              <a:rPr sz="2000" b="1" spc="-9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Anal</a:t>
            </a:r>
            <a:r>
              <a:rPr sz="2000" b="1" spc="-4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sis)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066736"/>
            <a:ext cx="2438400" cy="598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1066736"/>
            <a:ext cx="1895475" cy="598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131445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66700" y="0"/>
                </a:moveTo>
                <a:lnTo>
                  <a:pt x="266700" y="114300"/>
                </a:lnTo>
                <a:lnTo>
                  <a:pt x="342900" y="76200"/>
                </a:lnTo>
                <a:lnTo>
                  <a:pt x="285750" y="76200"/>
                </a:lnTo>
                <a:lnTo>
                  <a:pt x="285750" y="38100"/>
                </a:lnTo>
                <a:lnTo>
                  <a:pt x="342900" y="38100"/>
                </a:lnTo>
                <a:lnTo>
                  <a:pt x="266700" y="0"/>
                </a:lnTo>
                <a:close/>
              </a:path>
              <a:path w="381000" h="114300">
                <a:moveTo>
                  <a:pt x="266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381000" h="114300">
                <a:moveTo>
                  <a:pt x="342900" y="38100"/>
                </a:moveTo>
                <a:lnTo>
                  <a:pt x="285750" y="38100"/>
                </a:lnTo>
                <a:lnTo>
                  <a:pt x="285750" y="76200"/>
                </a:lnTo>
                <a:lnTo>
                  <a:pt x="342900" y="76200"/>
                </a:lnTo>
                <a:lnTo>
                  <a:pt x="381000" y="57150"/>
                </a:lnTo>
                <a:lnTo>
                  <a:pt x="342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7068" y="1867661"/>
            <a:ext cx="573214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Relati</a:t>
            </a:r>
            <a:r>
              <a:rPr sz="2000" b="1" spc="-30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Pressure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and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Relati</a:t>
            </a:r>
            <a:r>
              <a:rPr sz="2000" b="1" spc="-30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e </a:t>
            </a:r>
            <a:r>
              <a:rPr sz="2000" b="1" spc="-10" dirty="0" smtClean="0">
                <a:latin typeface="Arial"/>
                <a:cs typeface="Arial"/>
              </a:rPr>
              <a:t>S</a:t>
            </a:r>
            <a:r>
              <a:rPr sz="2000" b="1" spc="0" dirty="0" smtClean="0">
                <a:latin typeface="Arial"/>
                <a:cs typeface="Arial"/>
              </a:rPr>
              <a:t>pecific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-150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olu</a:t>
            </a:r>
            <a:r>
              <a:rPr sz="2000" b="1" spc="-15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362245"/>
            <a:ext cx="1981648" cy="617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3047936"/>
            <a:ext cx="1722501" cy="63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733773"/>
            <a:ext cx="1901020" cy="666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4551362"/>
            <a:ext cx="4907026" cy="630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137" y="5257795"/>
            <a:ext cx="1808615" cy="6301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5984168"/>
            <a:ext cx="1880235" cy="601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i="1" dirty="0" smtClean="0">
                <a:latin typeface="Arial"/>
                <a:cs typeface="Arial"/>
              </a:rPr>
              <a:t>T</a:t>
            </a:r>
            <a:r>
              <a:rPr sz="1800" dirty="0" smtClean="0">
                <a:latin typeface="Arial"/>
                <a:cs typeface="Arial"/>
              </a:rPr>
              <a:t>/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i="1" spc="0" baseline="-20833" dirty="0" smtClean="0">
                <a:latin typeface="Arial"/>
                <a:cs typeface="Arial"/>
              </a:rPr>
              <a:t>r</a:t>
            </a:r>
            <a:r>
              <a:rPr sz="1800" i="1" spc="232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tive 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cific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ume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i="1" spc="-7" baseline="-20833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7394" y="2326259"/>
            <a:ext cx="1244600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5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°/</a:t>
            </a:r>
            <a:r>
              <a:rPr sz="1800" i="1" spc="-5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tive 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i="1" spc="-7" baseline="-20833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6303" y="2250059"/>
            <a:ext cx="201803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843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i="1" spc="247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 for 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fin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5595" y="5555894"/>
            <a:ext cx="22733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0033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i="1" spc="247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 for 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al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 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05575" y="76200"/>
            <a:ext cx="2333625" cy="3286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7000" y="3428998"/>
            <a:ext cx="2362200" cy="3324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7962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REVERSIBLE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STEAD</a:t>
            </a:r>
            <a:r>
              <a:rPr sz="3200" b="1" spc="-175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-FLOW</a:t>
            </a:r>
            <a:r>
              <a:rPr sz="3200" b="1" spc="-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1809" y="5357495"/>
            <a:ext cx="2028189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flow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sed 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2236787"/>
            <a:ext cx="1676400" cy="4419600"/>
          </a:xfrm>
          <a:custGeom>
            <a:avLst/>
            <a:gdLst/>
            <a:ahLst/>
            <a:cxnLst/>
            <a:rect l="l" t="t" r="r" b="b"/>
            <a:pathLst>
              <a:path w="1676400" h="4419600">
                <a:moveTo>
                  <a:pt x="0" y="4419600"/>
                </a:moveTo>
                <a:lnTo>
                  <a:pt x="1676400" y="4419600"/>
                </a:lnTo>
                <a:lnTo>
                  <a:pt x="16764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2236787"/>
            <a:ext cx="1676400" cy="4419600"/>
          </a:xfrm>
          <a:custGeom>
            <a:avLst/>
            <a:gdLst/>
            <a:ahLst/>
            <a:cxnLst/>
            <a:rect l="l" t="t" r="r" b="b"/>
            <a:pathLst>
              <a:path w="1676400" h="4419600">
                <a:moveTo>
                  <a:pt x="0" y="4419600"/>
                </a:moveTo>
                <a:lnTo>
                  <a:pt x="1676400" y="4419600"/>
                </a:lnTo>
                <a:lnTo>
                  <a:pt x="16764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3573" y="2313068"/>
            <a:ext cx="1420292" cy="182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56428" y="4182491"/>
            <a:ext cx="1459865" cy="220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cific 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gr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(or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d)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 a ste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-fl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962031"/>
            <a:ext cx="2678321" cy="24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1343077"/>
            <a:ext cx="4578675" cy="512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1952631"/>
            <a:ext cx="2400759" cy="24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2333625"/>
            <a:ext cx="2654272" cy="568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3019484"/>
            <a:ext cx="1444678" cy="630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3781478"/>
            <a:ext cx="2654272" cy="59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4467225"/>
            <a:ext cx="2930525" cy="247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5991220"/>
            <a:ext cx="3492816" cy="5191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1594" y="2984753"/>
            <a:ext cx="1627505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00"/>
              </a:lnSpc>
            </a:pPr>
            <a:r>
              <a:rPr sz="1600" spc="-15" dirty="0" smtClean="0">
                <a:latin typeface="Arial"/>
                <a:cs typeface="Arial"/>
              </a:rPr>
              <a:t>When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kinetic and potent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al energies are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neg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igible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4841494"/>
            <a:ext cx="41783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 the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ste</a:t>
            </a:r>
            <a:r>
              <a:rPr sz="1800" spc="-10" dirty="0" smtClean="0">
                <a:latin typeface="Arial"/>
                <a:cs typeface="Arial"/>
              </a:rPr>
              <a:t>ad</a:t>
            </a:r>
            <a:r>
              <a:rPr sz="1800" spc="0" dirty="0" smtClean="0">
                <a:latin typeface="Arial"/>
                <a:cs typeface="Arial"/>
              </a:rPr>
              <a:t>y fl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</a:t>
            </a:r>
            <a:r>
              <a:rPr sz="1800" spc="-15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oug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 (such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 p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n),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term is zero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li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00" y="1066800"/>
            <a:ext cx="1971675" cy="426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56428" y="6377330"/>
            <a:ext cx="7473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2000" b="1" dirty="0" smtClean="0">
                <a:solidFill>
                  <a:srgbClr val="FF3300"/>
                </a:solidFill>
                <a:latin typeface="Arial"/>
                <a:cs typeface="Arial"/>
              </a:rPr>
              <a:t>Proof</a:t>
            </a:r>
            <a:r>
              <a:rPr sz="20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that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Stead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-Flow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ices Del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er the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Most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Consume</a:t>
            </a:r>
            <a:endParaRPr sz="2000">
              <a:latin typeface="Arial"/>
              <a:cs typeface="Arial"/>
            </a:endParaRPr>
          </a:p>
          <a:p>
            <a:pPr marL="241300" rtl="0">
              <a:lnSpc>
                <a:spcPts val="2380"/>
              </a:lnSpc>
            </a:pPr>
            <a:r>
              <a:rPr sz="20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Least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35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ork</a:t>
            </a:r>
            <a:r>
              <a:rPr sz="2000" b="1" spc="-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30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hen</a:t>
            </a:r>
            <a:r>
              <a:rPr sz="2000" b="1" spc="-5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rocess</a:t>
            </a:r>
            <a:r>
              <a:rPr sz="20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Is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Re</a:t>
            </a:r>
            <a:r>
              <a:rPr sz="2000" b="1" spc="-2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ersi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5028" y="4717415"/>
            <a:ext cx="3415029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more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if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same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states.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371668"/>
            <a:ext cx="2703586" cy="703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285999"/>
            <a:ext cx="2357564" cy="24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2667072"/>
            <a:ext cx="2375401" cy="252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111500"/>
            <a:ext cx="1055687" cy="241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3657656"/>
            <a:ext cx="2629098" cy="487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000" y="3048058"/>
            <a:ext cx="894204" cy="481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4343400"/>
            <a:ext cx="1104900" cy="24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4724458"/>
            <a:ext cx="1086265" cy="258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5145151"/>
            <a:ext cx="4114800" cy="1484249"/>
          </a:xfrm>
          <a:custGeom>
            <a:avLst/>
            <a:gdLst/>
            <a:ahLst/>
            <a:cxnLst/>
            <a:rect l="l" t="t" r="r" b="b"/>
            <a:pathLst>
              <a:path w="4114800" h="1484249">
                <a:moveTo>
                  <a:pt x="0" y="1484249"/>
                </a:moveTo>
                <a:lnTo>
                  <a:pt x="4114800" y="1484249"/>
                </a:lnTo>
                <a:lnTo>
                  <a:pt x="4114800" y="0"/>
                </a:lnTo>
                <a:lnTo>
                  <a:pt x="0" y="0"/>
                </a:lnTo>
                <a:lnTo>
                  <a:pt x="0" y="1484249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5145151"/>
            <a:ext cx="4114800" cy="1484249"/>
          </a:xfrm>
          <a:custGeom>
            <a:avLst/>
            <a:gdLst/>
            <a:ahLst/>
            <a:cxnLst/>
            <a:rect l="l" t="t" r="r" b="b"/>
            <a:pathLst>
              <a:path w="4114800" h="1484249">
                <a:moveTo>
                  <a:pt x="0" y="1484249"/>
                </a:moveTo>
                <a:lnTo>
                  <a:pt x="4114800" y="1484249"/>
                </a:lnTo>
                <a:lnTo>
                  <a:pt x="4114800" y="0"/>
                </a:lnTo>
                <a:lnTo>
                  <a:pt x="0" y="0"/>
                </a:lnTo>
                <a:lnTo>
                  <a:pt x="0" y="1484249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2140" y="1044828"/>
            <a:ext cx="4340860" cy="1033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-19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ak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sitiv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2756535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Actu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2756535" algn="l" rtl="0">
              <a:lnSpc>
                <a:spcPts val="214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340" y="5185917"/>
            <a:ext cx="383032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-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5" dirty="0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-pr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tur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ork,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5" dirty="0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-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sum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91125" y="1295400"/>
            <a:ext cx="3419475" cy="3371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8340" y="6283452"/>
            <a:ext cx="29876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63"/>
            <a:ext cx="8534400" cy="579437"/>
          </a:xfrm>
          <a:custGeom>
            <a:avLst/>
            <a:gdLst/>
            <a:ahLst/>
            <a:cxnLst/>
            <a:rect l="l" t="t" r="r" b="b"/>
            <a:pathLst>
              <a:path w="8534400" h="579437">
                <a:moveTo>
                  <a:pt x="0" y="579437"/>
                </a:moveTo>
                <a:lnTo>
                  <a:pt x="8534400" y="579437"/>
                </a:lnTo>
                <a:lnTo>
                  <a:pt x="85344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MINI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IZING</a:t>
            </a:r>
            <a:r>
              <a:rPr sz="3200" b="1" spc="-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COMPRESSOR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228" y="4336415"/>
            <a:ext cx="334708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v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c,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ic,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rmal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1142936"/>
            <a:ext cx="1623949" cy="70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912" y="2362263"/>
            <a:ext cx="4505559" cy="585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912" y="3429067"/>
            <a:ext cx="4554408" cy="611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912" y="4572077"/>
            <a:ext cx="1710138" cy="579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617" y="1107694"/>
            <a:ext cx="3380740" cy="1198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65300" marR="12700" algn="just" rtl="0">
              <a:lnSpc>
                <a:spcPct val="100000"/>
              </a:lnSpc>
            </a:pPr>
            <a:r>
              <a:rPr sz="1600" spc="-15" dirty="0" smtClean="0">
                <a:latin typeface="Arial"/>
                <a:cs typeface="Arial"/>
              </a:rPr>
              <a:t>When</a:t>
            </a:r>
            <a:r>
              <a:rPr sz="1600" spc="-5" dirty="0" smtClean="0">
                <a:latin typeface="Arial"/>
                <a:cs typeface="Arial"/>
              </a:rPr>
              <a:t> k</a:t>
            </a:r>
            <a:r>
              <a:rPr sz="1600" spc="-10" dirty="0" smtClean="0">
                <a:latin typeface="Arial"/>
                <a:cs typeface="Arial"/>
              </a:rPr>
              <a:t>inet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c and potent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al energies are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neg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igible</a:t>
            </a:r>
            <a:endParaRPr sz="1600">
              <a:latin typeface="Arial"/>
              <a:cs typeface="Arial"/>
            </a:endParaRPr>
          </a:p>
          <a:p>
            <a:pPr algn="l" rtl="0"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Ise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-5" dirty="0" smtClean="0">
                <a:latin typeface="Arial"/>
                <a:cs typeface="Arial"/>
              </a:rPr>
              <a:t>Pv</a:t>
            </a:r>
            <a:r>
              <a:rPr sz="1800" i="1" spc="0" baseline="25462" dirty="0" smtClean="0">
                <a:latin typeface="Arial"/>
                <a:cs typeface="Arial"/>
              </a:rPr>
              <a:t>k</a:t>
            </a:r>
            <a:r>
              <a:rPr sz="1800" i="1" spc="232" baseline="25462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=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617" y="3102609"/>
            <a:ext cx="27825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i="1" spc="0" baseline="25462" dirty="0" smtClean="0">
                <a:latin typeface="Arial"/>
                <a:cs typeface="Arial"/>
              </a:rPr>
              <a:t>n</a:t>
            </a:r>
            <a:r>
              <a:rPr sz="1800" i="1" spc="240" baseline="25462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=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nt):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617" y="4231513"/>
            <a:ext cx="276225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Isoth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Pv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=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5343525"/>
            <a:ext cx="4648200" cy="1209675"/>
          </a:xfrm>
          <a:custGeom>
            <a:avLst/>
            <a:gdLst/>
            <a:ahLst/>
            <a:cxnLst/>
            <a:rect l="l" t="t" r="r" b="b"/>
            <a:pathLst>
              <a:path w="4648200" h="1209675">
                <a:moveTo>
                  <a:pt x="0" y="1209675"/>
                </a:moveTo>
                <a:lnTo>
                  <a:pt x="4648200" y="1209675"/>
                </a:lnTo>
                <a:lnTo>
                  <a:pt x="46482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5343525"/>
            <a:ext cx="4648200" cy="1209675"/>
          </a:xfrm>
          <a:custGeom>
            <a:avLst/>
            <a:gdLst/>
            <a:ahLst/>
            <a:cxnLst/>
            <a:rect l="l" t="t" r="r" b="b"/>
            <a:pathLst>
              <a:path w="4648200" h="1209675">
                <a:moveTo>
                  <a:pt x="0" y="1209675"/>
                </a:moveTo>
                <a:lnTo>
                  <a:pt x="4648200" y="1209675"/>
                </a:lnTo>
                <a:lnTo>
                  <a:pt x="46482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5384291"/>
            <a:ext cx="443801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5" dirty="0" smtClean="0">
                <a:latin typeface="Arial"/>
                <a:cs typeface="Arial"/>
              </a:rPr>
              <a:t> (</a:t>
            </a:r>
            <a:r>
              <a:rPr sz="1800" i="1" spc="-5" dirty="0" smtClean="0">
                <a:latin typeface="Arial"/>
                <a:cs typeface="Arial"/>
              </a:rPr>
              <a:t>P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i="1" spc="0" baseline="25462" dirty="0" smtClean="0">
                <a:latin typeface="Arial"/>
                <a:cs typeface="Arial"/>
              </a:rPr>
              <a:t>k </a:t>
            </a:r>
            <a:r>
              <a:rPr sz="1800" i="1" spc="-247" baseline="25462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=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 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is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latin typeface="Arial"/>
                <a:cs typeface="Arial"/>
              </a:rPr>
              <a:t>T =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 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mum.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1600" y="1066672"/>
            <a:ext cx="3657600" cy="3217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67" rIns="0" bIns="0" rtlCol="0">
            <a:noAutofit/>
          </a:bodyPr>
          <a:lstStyle/>
          <a:p>
            <a:pPr marL="241300">
              <a:lnSpc>
                <a:spcPts val="3329"/>
              </a:lnSpc>
            </a:pP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Multis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ge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Co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pression</a:t>
            </a:r>
            <a:r>
              <a:rPr sz="2800" b="1" spc="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with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Interc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ling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67104"/>
            <a:ext cx="2512060" cy="325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843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ga</a:t>
            </a:r>
            <a:r>
              <a:rPr sz="1800" spc="0" dirty="0" smtClean="0">
                <a:latin typeface="Arial"/>
                <a:cs typeface="Arial"/>
              </a:rPr>
              <a:t>s is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 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y 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terc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544830" marR="12700" indent="790575" algn="r">
              <a:lnSpc>
                <a:spcPct val="100000"/>
              </a:lnSpc>
            </a:pP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v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16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a 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o- 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ste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-fl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R="15240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4419536"/>
            <a:ext cx="6189726" cy="1166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5746730"/>
            <a:ext cx="3061470" cy="654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6975" y="5668670"/>
            <a:ext cx="489648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i="1" spc="-16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o 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5" dirty="0" smtClean="0">
                <a:latin typeface="Arial"/>
                <a:cs typeface="Arial"/>
              </a:rPr>
              <a:t>i</a:t>
            </a:r>
            <a:r>
              <a:rPr sz="1800" i="1" spc="-25" dirty="0" smtClean="0">
                <a:latin typeface="Arial"/>
                <a:cs typeface="Arial"/>
              </a:rPr>
              <a:t>z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4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co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ssi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30" dirty="0" smtClean="0">
                <a:latin typeface="Arial"/>
                <a:cs typeface="Arial"/>
              </a:rPr>
              <a:t> </a:t>
            </a:r>
            <a:r>
              <a:rPr sz="1800" i="1" spc="5" dirty="0" smtClean="0">
                <a:latin typeface="Arial"/>
                <a:cs typeface="Arial"/>
              </a:rPr>
              <a:t>w</a:t>
            </a:r>
            <a:r>
              <a:rPr sz="1800" i="1" spc="0" dirty="0" smtClean="0">
                <a:latin typeface="Arial"/>
                <a:cs typeface="Arial"/>
              </a:rPr>
              <a:t>ork</a:t>
            </a:r>
            <a:r>
              <a:rPr sz="1800" i="1" spc="-1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ri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g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10" dirty="0" smtClean="0">
                <a:latin typeface="Arial"/>
                <a:cs typeface="Arial"/>
              </a:rPr>
              <a:t>w</a:t>
            </a:r>
            <a:r>
              <a:rPr sz="1800" i="1" spc="5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-sta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e co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ssi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n,</a:t>
            </a:r>
            <a:r>
              <a:rPr sz="1800" i="1" spc="2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ssure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ratio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acr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ss e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ch sta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e 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f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co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ssor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ust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he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sa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4675" y="1052575"/>
            <a:ext cx="5800725" cy="321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1066800"/>
          </a:xfrm>
          <a:custGeom>
            <a:avLst/>
            <a:gdLst/>
            <a:ahLst/>
            <a:cxnLst/>
            <a:rect l="l" t="t" r="r" b="b"/>
            <a:pathLst>
              <a:path w="8686800" h="1066800">
                <a:moveTo>
                  <a:pt x="0" y="1066800"/>
                </a:moveTo>
                <a:lnTo>
                  <a:pt x="8686800" y="1066800"/>
                </a:lnTo>
                <a:lnTo>
                  <a:pt x="8686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648" rIns="0" bIns="0" rtlCol="0">
            <a:noAutofit/>
          </a:bodyPr>
          <a:lstStyle/>
          <a:p>
            <a:pPr marL="12700" marR="12700" rtl="0">
              <a:lnSpc>
                <a:spcPct val="100099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ISENTROPIC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EFFICIENCIES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STEAD</a:t>
            </a:r>
            <a:r>
              <a:rPr sz="3200" b="1" spc="-17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- FLOW</a:t>
            </a:r>
            <a:r>
              <a:rPr sz="3200" b="1" spc="-3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DEVICES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866879"/>
            <a:ext cx="4643120" cy="2845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0255" marR="12700" indent="354965" algn="l" rtl="0">
              <a:lnSpc>
                <a:spcPct val="100099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no 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ties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rves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al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adiabatic de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22"/>
              </a:spcBef>
            </a:pPr>
            <a:endParaRPr sz="1300"/>
          </a:p>
          <a:p>
            <a:pPr marL="12700" marR="3172460" algn="l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Isentro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ic Eff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ciency of </a:t>
            </a:r>
            <a:r>
              <a:rPr sz="2400" b="1" spc="-18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urbines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228" y="5281295"/>
            <a:ext cx="201930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an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4294168"/>
            <a:ext cx="1802419" cy="73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831850"/>
            <a:ext cx="3657600" cy="2368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3305175"/>
            <a:ext cx="3733800" cy="3400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225" y="3548062"/>
            <a:ext cx="3381375" cy="64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0" y="6442455"/>
            <a:ext cx="41910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0040" algn="r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 smtClean="0">
                <a:solidFill>
                  <a:srgbClr val="FF3300"/>
                </a:solidFill>
                <a:latin typeface="Arial"/>
                <a:cs typeface="Arial"/>
              </a:rPr>
              <a:t>Ise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600" b="1" spc="-1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ic</a:t>
            </a:r>
            <a:r>
              <a:rPr sz="26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Efficiencies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6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mpre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rs</a:t>
            </a:r>
            <a:r>
              <a:rPr sz="2600" b="1" spc="-4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26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600" b="1" spc="5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600" b="1" spc="0" dirty="0" smtClean="0">
                <a:solidFill>
                  <a:srgbClr val="FF3300"/>
                </a:solidFill>
                <a:latin typeface="Arial"/>
                <a:cs typeface="Arial"/>
              </a:rPr>
              <a:t>mps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794" y="3240384"/>
            <a:ext cx="2204720" cy="2051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3555" marR="12700" indent="25400">
              <a:lnSpc>
                <a:spcPct val="100099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78485" marR="12700" indent="636905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an</a:t>
            </a:r>
            <a:endParaRPr sz="1800">
              <a:latin typeface="Arial"/>
              <a:cs typeface="Arial"/>
            </a:endParaRPr>
          </a:p>
          <a:p>
            <a:pPr marL="946785" marR="13335" indent="332105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794" y="5280914"/>
            <a:ext cx="152273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mi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194" y="3108959"/>
            <a:ext cx="10922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Isoth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 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1576441"/>
            <a:ext cx="1511834" cy="63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2338466"/>
            <a:ext cx="2308184" cy="66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100323"/>
            <a:ext cx="906462" cy="54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7794" y="1541145"/>
            <a:ext cx="1627505" cy="139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600" spc="-15" dirty="0" smtClean="0">
                <a:latin typeface="Arial"/>
                <a:cs typeface="Arial"/>
              </a:rPr>
              <a:t>When</a:t>
            </a:r>
            <a:r>
              <a:rPr sz="1600" spc="-5" dirty="0" smtClean="0">
                <a:latin typeface="Arial"/>
                <a:cs typeface="Arial"/>
              </a:rPr>
              <a:t> k</a:t>
            </a:r>
            <a:r>
              <a:rPr sz="1600" spc="-10" dirty="0" smtClean="0">
                <a:latin typeface="Arial"/>
                <a:cs typeface="Arial"/>
              </a:rPr>
              <a:t>inet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c and potent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al energies are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neg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igible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4"/>
              </a:spcBef>
            </a:pPr>
            <a:endParaRPr sz="800"/>
          </a:p>
          <a:p>
            <a:pPr marL="774700" marR="28194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 a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838254"/>
            <a:ext cx="3937297" cy="58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5364162"/>
            <a:ext cx="4191000" cy="1265237"/>
          </a:xfrm>
          <a:custGeom>
            <a:avLst/>
            <a:gdLst/>
            <a:ahLst/>
            <a:cxnLst/>
            <a:rect l="l" t="t" r="r" b="b"/>
            <a:pathLst>
              <a:path w="4191000" h="1265237">
                <a:moveTo>
                  <a:pt x="0" y="1265237"/>
                </a:moveTo>
                <a:lnTo>
                  <a:pt x="4191000" y="1265237"/>
                </a:lnTo>
                <a:lnTo>
                  <a:pt x="4191000" y="0"/>
                </a:lnTo>
                <a:lnTo>
                  <a:pt x="0" y="0"/>
                </a:lnTo>
                <a:lnTo>
                  <a:pt x="0" y="12652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4400" y="5364162"/>
            <a:ext cx="4191000" cy="1265237"/>
          </a:xfrm>
          <a:custGeom>
            <a:avLst/>
            <a:gdLst/>
            <a:ahLst/>
            <a:cxnLst/>
            <a:rect l="l" t="t" r="r" b="b"/>
            <a:pathLst>
              <a:path w="4191000" h="1265237">
                <a:moveTo>
                  <a:pt x="0" y="1265237"/>
                </a:moveTo>
                <a:lnTo>
                  <a:pt x="4191000" y="1265237"/>
                </a:lnTo>
                <a:lnTo>
                  <a:pt x="4191000" y="0"/>
                </a:lnTo>
                <a:lnTo>
                  <a:pt x="0" y="0"/>
                </a:lnTo>
                <a:lnTo>
                  <a:pt x="0" y="1265237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04028" y="5405018"/>
            <a:ext cx="3881120" cy="1163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ou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5" dirty="0" smtClean="0">
                <a:latin typeface="Arial"/>
                <a:cs typeface="Arial"/>
              </a:rPr>
              <a:t>non</a:t>
            </a:r>
            <a:r>
              <a:rPr sz="1800" spc="0" dirty="0" smtClean="0">
                <a:latin typeface="Arial"/>
                <a:cs typeface="Arial"/>
              </a:rPr>
              <a:t>-a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ou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use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isot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ncy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ba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tic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1057275"/>
            <a:ext cx="3933825" cy="3819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3733800"/>
            <a:ext cx="2332101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ct val="100000"/>
              </a:lnSpc>
            </a:pP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Is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ntropic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Effi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ienc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317500" rtl="0">
              <a:lnSpc>
                <a:spcPct val="100000"/>
              </a:lnSpc>
            </a:pP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z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z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237" y="1149327"/>
            <a:ext cx="4005796" cy="679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175" y="3174990"/>
            <a:ext cx="1635663" cy="63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3386" y="2613659"/>
            <a:ext cx="172720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 marR="12700" indent="254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700" marR="12700" indent="72517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an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zz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943353"/>
            <a:ext cx="24765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fl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 is sm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la</a:t>
            </a:r>
            <a:r>
              <a:rPr sz="1800" spc="0" dirty="0" smtClean="0">
                <a:latin typeface="Arial"/>
                <a:cs typeface="Arial"/>
              </a:rPr>
              <a:t>tive 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5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nce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002913"/>
            <a:ext cx="6108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9961" y="5128895"/>
            <a:ext cx="223139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3876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act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zzl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(th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a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 as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lt of frictio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200" y="379475"/>
            <a:ext cx="3733800" cy="3582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4371975"/>
            <a:ext cx="4067175" cy="210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4648200"/>
            <a:ext cx="1676400" cy="885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93738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r>
              <a:rPr sz="3200" b="1" spc="-7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BALAN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2238" y="5724144"/>
            <a:ext cx="23120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94005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py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950" y="944531"/>
            <a:ext cx="5270792" cy="80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975" y="3505190"/>
            <a:ext cx="3413469" cy="308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312" y="4571992"/>
            <a:ext cx="2776925" cy="672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2553334"/>
            <a:ext cx="3004185" cy="19329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r>
              <a:rPr sz="2400" b="1" spc="-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Ch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nge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 a S</a:t>
            </a:r>
            <a:r>
              <a:rPr sz="2400" b="1" spc="-35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stem,</a:t>
            </a:r>
            <a:r>
              <a:rPr sz="2400" b="1" spc="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FF3300"/>
                </a:solidFill>
                <a:latin typeface="Arial"/>
                <a:cs typeface="Arial"/>
              </a:rPr>
              <a:t>∆</a:t>
            </a:r>
            <a:r>
              <a:rPr sz="2400" b="1" i="1" spc="-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-15" baseline="-20833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-75" baseline="-20833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400" b="1" spc="-15" baseline="-20833" dirty="0" smtClean="0">
                <a:solidFill>
                  <a:srgbClr val="FF3300"/>
                </a:solidFill>
                <a:latin typeface="Arial"/>
                <a:cs typeface="Arial"/>
              </a:rPr>
              <a:t>stem</a:t>
            </a:r>
            <a:endParaRPr sz="2400" baseline="-20833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  <a:spcBef>
                <a:spcPts val="53"/>
              </a:spcBef>
            </a:pPr>
            <a:endParaRPr sz="1000"/>
          </a:p>
          <a:p>
            <a:pPr marL="12700" marR="29845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3300" y="2478076"/>
            <a:ext cx="3787337" cy="3922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4425" y="1854201"/>
            <a:ext cx="3165681" cy="431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25400" algn="l" rtl="0">
                <a:lnSpc>
                  <a:spcPct val="100000"/>
                </a:lnSpc>
              </a:pPr>
              <a:t>28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4320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Me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hanisms</a:t>
            </a:r>
            <a:r>
              <a:rPr sz="2800" b="1" spc="4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8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ransfe</a:t>
            </a:r>
            <a:r>
              <a:rPr sz="2800" b="1" spc="-17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,</a:t>
            </a:r>
            <a:r>
              <a:rPr sz="2800" b="1" spc="4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i="1" spc="-2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775" b="1" spc="0" baseline="-21021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775" b="1" spc="15" baseline="-21021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775" b="1" spc="375" baseline="-21021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8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i="1" spc="-2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775" b="1" spc="0" baseline="-21021" dirty="0" smtClean="0">
                <a:solidFill>
                  <a:srgbClr val="FF3300"/>
                </a:solidFill>
                <a:latin typeface="Arial"/>
                <a:cs typeface="Arial"/>
              </a:rPr>
              <a:t>out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524051"/>
            <a:ext cx="2943725" cy="57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209800"/>
            <a:ext cx="2363851" cy="67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800353"/>
            <a:ext cx="3365500" cy="65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1 H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at </a:t>
            </a:r>
            <a:r>
              <a:rPr sz="2400" b="1" spc="-130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ransfer</a:t>
            </a:r>
            <a:endParaRPr sz="2400">
              <a:latin typeface="Arial"/>
              <a:cs typeface="Arial"/>
            </a:endParaRPr>
          </a:p>
          <a:p>
            <a:pPr marL="12700" algn="l" rtl="0">
              <a:lnSpc>
                <a:spcPts val="2140"/>
              </a:lnSpc>
              <a:spcBef>
                <a:spcPts val="130"/>
              </a:spcBef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by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3026409"/>
            <a:ext cx="28098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Entro</a:t>
            </a:r>
            <a:r>
              <a:rPr sz="1800" b="1" spc="5" dirty="0" smtClean="0">
                <a:latin typeface="Arial"/>
                <a:cs typeface="Arial"/>
              </a:rPr>
              <a:t>p</a:t>
            </a:r>
            <a:r>
              <a:rPr sz="1800" b="1" spc="0" dirty="0" smtClean="0">
                <a:latin typeface="Arial"/>
                <a:cs typeface="Arial"/>
              </a:rPr>
              <a:t>y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tran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fer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by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50" dirty="0" smtClean="0">
                <a:latin typeface="Arial"/>
                <a:cs typeface="Arial"/>
              </a:rPr>
              <a:t>w</a:t>
            </a:r>
            <a:r>
              <a:rPr sz="1800" b="1" spc="-10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k</a:t>
            </a:r>
            <a:r>
              <a:rPr sz="1800" b="1" spc="0" dirty="0" smtClean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3386137"/>
            <a:ext cx="974871" cy="271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8975" y="4458314"/>
            <a:ext cx="406400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is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Q/T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ounda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ry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3175" y="5527243"/>
            <a:ext cx="443103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it cross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5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may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gene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rk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a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 us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ful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form 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6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876300"/>
            <a:ext cx="4095750" cy="354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3798951"/>
            <a:ext cx="3124200" cy="2830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6442455"/>
            <a:ext cx="47244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1440" algn="l" rtl="0">
              <a:lnSpc>
                <a:spcPts val="1664"/>
              </a:lnSpc>
            </a:pPr>
            <a:r>
              <a:rPr sz="140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63"/>
            <a:ext cx="3733800" cy="579437"/>
          </a:xfrm>
          <a:custGeom>
            <a:avLst/>
            <a:gdLst/>
            <a:ahLst/>
            <a:cxnLst/>
            <a:rect l="l" t="t" r="r" b="b"/>
            <a:pathLst>
              <a:path w="3733800" h="579437">
                <a:moveTo>
                  <a:pt x="0" y="579437"/>
                </a:moveTo>
                <a:lnTo>
                  <a:pt x="3733800" y="579437"/>
                </a:lnTo>
                <a:lnTo>
                  <a:pt x="37338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5679368"/>
            <a:ext cx="262953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the 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lau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equa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5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457275"/>
            <a:ext cx="962608" cy="506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533403"/>
            <a:ext cx="1605350" cy="228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1066800"/>
            <a:ext cx="957262" cy="52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1066800"/>
            <a:ext cx="1795399" cy="46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676400"/>
            <a:ext cx="1252537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2285990"/>
            <a:ext cx="1092409" cy="634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3048059"/>
            <a:ext cx="1782939" cy="6301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3810053"/>
            <a:ext cx="2894401" cy="624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4572006"/>
            <a:ext cx="3048129" cy="7713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94628" y="2326259"/>
            <a:ext cx="9867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us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62400" y="5694362"/>
            <a:ext cx="4724400" cy="935037"/>
          </a:xfrm>
          <a:custGeom>
            <a:avLst/>
            <a:gdLst/>
            <a:ahLst/>
            <a:cxnLst/>
            <a:rect l="l" t="t" r="r" b="b"/>
            <a:pathLst>
              <a:path w="4724400" h="935037">
                <a:moveTo>
                  <a:pt x="0" y="935037"/>
                </a:moveTo>
                <a:lnTo>
                  <a:pt x="4724400" y="935037"/>
                </a:lnTo>
                <a:lnTo>
                  <a:pt x="47244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2400" y="5694362"/>
            <a:ext cx="4724400" cy="935037"/>
          </a:xfrm>
          <a:custGeom>
            <a:avLst/>
            <a:gdLst/>
            <a:ahLst/>
            <a:cxnLst/>
            <a:rect l="l" t="t" r="r" b="b"/>
            <a:pathLst>
              <a:path w="4724400" h="935037">
                <a:moveTo>
                  <a:pt x="0" y="935037"/>
                </a:moveTo>
                <a:lnTo>
                  <a:pt x="4724400" y="935037"/>
                </a:lnTo>
                <a:lnTo>
                  <a:pt x="47244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41775" y="5735421"/>
            <a:ext cx="446849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equa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lau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equa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 for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 or 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ity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7609" y="3698113"/>
            <a:ext cx="104076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Formal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fin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tion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7675" y="838200"/>
            <a:ext cx="3362325" cy="4829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6053" rIns="0" bIns="0" rtlCol="0">
            <a:noAutofit/>
          </a:bodyPr>
          <a:lstStyle/>
          <a:p>
            <a:pPr marL="469900" rtl="0">
              <a:lnSpc>
                <a:spcPts val="2855"/>
              </a:lnSpc>
            </a:pPr>
            <a:r>
              <a:rPr sz="2400" b="1" dirty="0" smtClean="0">
                <a:latin typeface="Arial"/>
                <a:cs typeface="Arial"/>
              </a:rPr>
              <a:t>2 Mass 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349628"/>
            <a:ext cx="263080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140"/>
              </a:lnSpc>
            </a:pPr>
            <a:r>
              <a:rPr sz="1800" dirty="0" smtClean="0">
                <a:latin typeface="Arial"/>
                <a:cs typeface="Arial"/>
              </a:rPr>
              <a:t>Entropy transfer by mass: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2932100"/>
            <a:ext cx="1635663" cy="57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3605212"/>
            <a:ext cx="2369329" cy="585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89425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endParaRPr sz="1800">
              <a:latin typeface="Arial"/>
              <a:cs typeface="Arial"/>
            </a:endParaRPr>
          </a:p>
          <a:p>
            <a:pPr rtl="0"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rtl="0">
              <a:lnSpc>
                <a:spcPts val="1000"/>
              </a:lnSpc>
            </a:pPr>
            <a:endParaRPr sz="1000"/>
          </a:p>
          <a:p>
            <a:pPr marL="3747135" marR="12700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ntains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entropy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well as energ</a:t>
            </a:r>
            <a:r>
              <a:rPr sz="2000" spc="-15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thus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ow in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or out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system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is alw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ys 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mpanied</a:t>
            </a:r>
            <a:r>
              <a:rPr sz="20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ene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gy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 entropy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tran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fe</a:t>
            </a:r>
            <a:r>
              <a:rPr sz="2000" spc="-12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752596"/>
            <a:ext cx="1289426" cy="457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4850" y="914400"/>
            <a:ext cx="3867150" cy="210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6442455"/>
            <a:ext cx="301815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9560" algn="r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8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Gener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tion,</a:t>
            </a:r>
            <a:r>
              <a:rPr sz="28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i="1" spc="-2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775" b="1" spc="15" baseline="-21021" dirty="0" smtClean="0">
                <a:solidFill>
                  <a:srgbClr val="FF3300"/>
                </a:solidFill>
                <a:latin typeface="Arial"/>
                <a:cs typeface="Arial"/>
              </a:rPr>
              <a:t>gen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908243"/>
            <a:ext cx="37458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Mec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isms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gene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2725" y="401701"/>
            <a:ext cx="2200910" cy="2754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45745" algn="r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tside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oun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 for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 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 surr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3657600"/>
            <a:ext cx="3992626" cy="219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36"/>
            <a:ext cx="5856545" cy="95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1809749"/>
            <a:ext cx="6059879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2971861"/>
            <a:ext cx="5122934" cy="357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3200400"/>
            <a:ext cx="3017774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870" rIns="0" bIns="0" rtlCol="0">
            <a:noAutofit/>
          </a:bodyPr>
          <a:lstStyle/>
          <a:p>
            <a:pPr marL="393700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Clos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6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914390"/>
            <a:ext cx="6713943" cy="63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867026"/>
            <a:ext cx="5874181" cy="333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037" y="3429060"/>
            <a:ext cx="6627639" cy="376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933826"/>
            <a:ext cx="2270697" cy="333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3959215"/>
            <a:ext cx="1987847" cy="308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1676463"/>
            <a:ext cx="7467600" cy="915987"/>
          </a:xfrm>
          <a:custGeom>
            <a:avLst/>
            <a:gdLst/>
            <a:ahLst/>
            <a:cxnLst/>
            <a:rect l="l" t="t" r="r" b="b"/>
            <a:pathLst>
              <a:path w="7467600" h="915987">
                <a:moveTo>
                  <a:pt x="0" y="915987"/>
                </a:moveTo>
                <a:lnTo>
                  <a:pt x="7467600" y="915987"/>
                </a:lnTo>
                <a:lnTo>
                  <a:pt x="7467600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540" y="1716003"/>
            <a:ext cx="730123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99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is 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sferr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oug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bounda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y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19" rIns="0" bIns="0" rtlCol="0">
            <a:noAutofit/>
          </a:bodyPr>
          <a:lstStyle/>
          <a:p>
            <a:pPr marL="5423535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Co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tr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ol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29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olumes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550" y="380986"/>
            <a:ext cx="5061557" cy="523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550" y="981075"/>
            <a:ext cx="4832350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550" y="1627187"/>
            <a:ext cx="4757801" cy="573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50" y="2276484"/>
            <a:ext cx="5258373" cy="555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550" y="2962339"/>
            <a:ext cx="5017079" cy="290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1175" y="3831335"/>
            <a:ext cx="2057400" cy="2754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(or rem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cess)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it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oug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-stre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m,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flow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8428" y="4841494"/>
            <a:ext cx="286829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trol 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ume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lt of mass fl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</a:t>
            </a:r>
            <a:r>
              <a:rPr sz="1800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838200"/>
            <a:ext cx="3444875" cy="396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225" y="3505200"/>
            <a:ext cx="2695575" cy="3038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1738329"/>
            <a:ext cx="3468923" cy="146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3075" y="1728851"/>
            <a:ext cx="3494151" cy="1481074"/>
          </a:xfrm>
          <a:custGeom>
            <a:avLst/>
            <a:gdLst/>
            <a:ahLst/>
            <a:cxnLst/>
            <a:rect l="l" t="t" r="r" b="b"/>
            <a:pathLst>
              <a:path w="3494151" h="1481074">
                <a:moveTo>
                  <a:pt x="0" y="1481074"/>
                </a:moveTo>
                <a:lnTo>
                  <a:pt x="3494151" y="1481074"/>
                </a:lnTo>
                <a:lnTo>
                  <a:pt x="3494151" y="0"/>
                </a:lnTo>
                <a:lnTo>
                  <a:pt x="0" y="0"/>
                </a:lnTo>
                <a:lnTo>
                  <a:pt x="0" y="1481074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394" y="968628"/>
            <a:ext cx="3347085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400" i="1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400" i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opy ba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ance</a:t>
            </a:r>
            <a:r>
              <a:rPr sz="24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for he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t t</a:t>
            </a:r>
            <a:r>
              <a:rPr sz="2400" i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ansfer</a:t>
            </a:r>
            <a:r>
              <a:rPr sz="2400" i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through</a:t>
            </a:r>
            <a:r>
              <a:rPr sz="24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57721"/>
            <a:ext cx="3431073" cy="169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675" y="4548251"/>
            <a:ext cx="3468751" cy="1709674"/>
          </a:xfrm>
          <a:custGeom>
            <a:avLst/>
            <a:gdLst/>
            <a:ahLst/>
            <a:cxnLst/>
            <a:rect l="l" t="t" r="r" b="b"/>
            <a:pathLst>
              <a:path w="3468751" h="1709674">
                <a:moveTo>
                  <a:pt x="0" y="1709674"/>
                </a:moveTo>
                <a:lnTo>
                  <a:pt x="3468751" y="1709674"/>
                </a:lnTo>
                <a:lnTo>
                  <a:pt x="3468751" y="0"/>
                </a:lnTo>
                <a:lnTo>
                  <a:pt x="0" y="0"/>
                </a:lnTo>
                <a:lnTo>
                  <a:pt x="0" y="1709674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3788664"/>
            <a:ext cx="2669540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400" i="1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400" i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opy ba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ance</a:t>
            </a:r>
            <a:r>
              <a:rPr sz="24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for a throt</a:t>
            </a:r>
            <a:r>
              <a:rPr sz="2400" i="1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4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400" i="1" spc="0" dirty="0" smtClean="0">
                <a:solidFill>
                  <a:srgbClr val="CC00CC"/>
                </a:solidFill>
                <a:latin typeface="Arial"/>
                <a:cs typeface="Arial"/>
              </a:rPr>
              <a:t>ng 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noAutofit/>
          </a:bodyPr>
          <a:lstStyle/>
          <a:p>
            <a:pPr marL="165100" rtl="0">
              <a:lnSpc>
                <a:spcPts val="381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609600"/>
            <a:ext cx="26670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3886200"/>
            <a:ext cx="3095625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4800600"/>
            <a:ext cx="1495425" cy="14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2000" i="1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2000" i="1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ropy</a:t>
            </a:r>
            <a:r>
              <a:rPr sz="2000" i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Generated</a:t>
            </a:r>
            <a:r>
              <a:rPr sz="2000" i="1" spc="-5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when</a:t>
            </a:r>
            <a:r>
              <a:rPr sz="2000" i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i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Hot</a:t>
            </a:r>
            <a:endParaRPr sz="2000">
              <a:latin typeface="Arial"/>
              <a:cs typeface="Arial"/>
            </a:endParaRPr>
          </a:p>
          <a:p>
            <a:pPr marL="88900" rtl="0">
              <a:lnSpc>
                <a:spcPct val="100000"/>
              </a:lnSpc>
            </a:pPr>
            <a:r>
              <a:rPr sz="2000" i="1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lock</a:t>
            </a:r>
            <a:r>
              <a:rPr sz="20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Is</a:t>
            </a:r>
            <a:r>
              <a:rPr sz="2000" i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000" i="1" spc="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opped</a:t>
            </a:r>
            <a:r>
              <a:rPr sz="2000" i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20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000" i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Lake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914272"/>
            <a:ext cx="3657600" cy="222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381000"/>
            <a:ext cx="405765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2373" y="376174"/>
            <a:ext cx="4067175" cy="1676400"/>
          </a:xfrm>
          <a:custGeom>
            <a:avLst/>
            <a:gdLst/>
            <a:ahLst/>
            <a:cxnLst/>
            <a:rect l="l" t="t" r="r" b="b"/>
            <a:pathLst>
              <a:path w="4067175" h="1676400">
                <a:moveTo>
                  <a:pt x="0" y="1676400"/>
                </a:moveTo>
                <a:lnTo>
                  <a:pt x="4067175" y="1676400"/>
                </a:lnTo>
                <a:lnTo>
                  <a:pt x="4067175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3276600"/>
            <a:ext cx="3400425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3317113"/>
            <a:ext cx="2552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0200" y="2108073"/>
            <a:ext cx="3467100" cy="2560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4735576"/>
            <a:ext cx="7467600" cy="1970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837" y="4730813"/>
            <a:ext cx="7477125" cy="1979549"/>
          </a:xfrm>
          <a:custGeom>
            <a:avLst/>
            <a:gdLst/>
            <a:ahLst/>
            <a:cxnLst/>
            <a:rect l="l" t="t" r="r" b="b"/>
            <a:pathLst>
              <a:path w="7477125" h="1979549">
                <a:moveTo>
                  <a:pt x="0" y="1979549"/>
                </a:moveTo>
                <a:lnTo>
                  <a:pt x="7477125" y="1979549"/>
                </a:lnTo>
                <a:lnTo>
                  <a:pt x="7477125" y="0"/>
                </a:lnTo>
                <a:lnTo>
                  <a:pt x="0" y="0"/>
                </a:lnTo>
                <a:lnTo>
                  <a:pt x="0" y="1979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4281423"/>
            <a:ext cx="459803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i="1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2000" i="1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ropy</a:t>
            </a:r>
            <a:r>
              <a:rPr sz="2000" i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Generation</a:t>
            </a:r>
            <a:r>
              <a:rPr sz="2000" i="1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in a</a:t>
            </a:r>
            <a:r>
              <a:rPr sz="2000" i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Heat</a:t>
            </a:r>
            <a:r>
              <a:rPr sz="2000" i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Ex</a:t>
            </a:r>
            <a:r>
              <a:rPr sz="2000" i="1" spc="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han</a:t>
            </a:r>
            <a:r>
              <a:rPr sz="2000" i="1" spc="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2000" i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0500" y="101600"/>
            <a:ext cx="2146300" cy="198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533382"/>
            <a:ext cx="3234451" cy="1314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675" y="523875"/>
            <a:ext cx="3271901" cy="1333500"/>
          </a:xfrm>
          <a:custGeom>
            <a:avLst/>
            <a:gdLst/>
            <a:ahLst/>
            <a:cxnLst/>
            <a:rect l="l" t="t" r="r" b="b"/>
            <a:pathLst>
              <a:path w="3271901" h="1333500">
                <a:moveTo>
                  <a:pt x="0" y="1333500"/>
                </a:moveTo>
                <a:lnTo>
                  <a:pt x="3271901" y="1333500"/>
                </a:lnTo>
                <a:lnTo>
                  <a:pt x="3271901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Entropy g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ration as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ociated</a:t>
            </a:r>
            <a:r>
              <a:rPr sz="24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25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ith a heat tran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fer proc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6181344"/>
            <a:ext cx="784669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Gra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tion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thr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oug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209800"/>
            <a:ext cx="8496300" cy="3867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842517"/>
            <a:ext cx="5870575" cy="5957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latin typeface="Arial"/>
                <a:cs typeface="Arial"/>
              </a:rPr>
              <a:t>Entropy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increas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ntrop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y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ciple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Entropy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pure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ub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tanc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4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0" dirty="0" smtClean="0">
                <a:latin typeface="Arial"/>
                <a:cs typeface="Arial"/>
              </a:rPr>
              <a:t>Isentropic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pro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e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Prop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erty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diagrams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involving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entropy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5" dirty="0" smtClean="0">
                <a:latin typeface="Arial"/>
                <a:cs typeface="Arial"/>
              </a:rPr>
              <a:t>W</a:t>
            </a:r>
            <a:r>
              <a:rPr sz="2200" spc="-10" dirty="0" smtClean="0">
                <a:latin typeface="Arial"/>
                <a:cs typeface="Arial"/>
              </a:rPr>
              <a:t>hat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entropy?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3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i="1" spc="-1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2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i="1" spc="-15" dirty="0" smtClean="0">
                <a:solidFill>
                  <a:srgbClr val="CC00CC"/>
                </a:solidFill>
                <a:latin typeface="Arial"/>
                <a:cs typeface="Arial"/>
              </a:rPr>
              <a:t>ds</a:t>
            </a:r>
            <a:r>
              <a:rPr sz="22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relation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2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latin typeface="Arial"/>
                <a:cs typeface="Arial"/>
              </a:rPr>
              <a:t>Entropy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h</a:t>
            </a:r>
            <a:r>
              <a:rPr sz="2200" spc="-15" dirty="0" smtClean="0">
                <a:latin typeface="Arial"/>
                <a:cs typeface="Arial"/>
              </a:rPr>
              <a:t>an</a:t>
            </a:r>
            <a:r>
              <a:rPr sz="2200" spc="-10" dirty="0" smtClean="0">
                <a:latin typeface="Arial"/>
                <a:cs typeface="Arial"/>
              </a:rPr>
              <a:t>g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qu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ds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5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ds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entropy c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22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ideal</a:t>
            </a:r>
            <a:r>
              <a:rPr sz="22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ga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5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latin typeface="Arial"/>
                <a:cs typeface="Arial"/>
              </a:rPr>
              <a:t>Re</a:t>
            </a:r>
            <a:r>
              <a:rPr sz="2200" spc="-25" dirty="0" smtClean="0">
                <a:latin typeface="Arial"/>
                <a:cs typeface="Arial"/>
              </a:rPr>
              <a:t>v</a:t>
            </a:r>
            <a:r>
              <a:rPr sz="2200" spc="-15" dirty="0" smtClean="0">
                <a:latin typeface="Arial"/>
                <a:cs typeface="Arial"/>
              </a:rPr>
              <a:t>ers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ble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stead</a:t>
            </a:r>
            <a:r>
              <a:rPr sz="2200" spc="-10" dirty="0" smtClean="0">
                <a:latin typeface="Arial"/>
                <a:cs typeface="Arial"/>
              </a:rPr>
              <a:t>y-flow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work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Minimiz</a:t>
            </a:r>
            <a:r>
              <a:rPr sz="22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ng</a:t>
            </a:r>
            <a:r>
              <a:rPr sz="22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the compre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work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0" dirty="0" smtClean="0">
                <a:latin typeface="Arial"/>
                <a:cs typeface="Arial"/>
              </a:rPr>
              <a:t>Isentropic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efficiencies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tead</a:t>
            </a:r>
            <a:r>
              <a:rPr sz="2200" spc="15" dirty="0" smtClean="0">
                <a:latin typeface="Arial"/>
                <a:cs typeface="Arial"/>
              </a:rPr>
              <a:t>y</a:t>
            </a:r>
            <a:r>
              <a:rPr sz="2200" spc="-10" dirty="0" smtClean="0">
                <a:latin typeface="Arial"/>
                <a:cs typeface="Arial"/>
              </a:rPr>
              <a:t>-flo</a:t>
            </a:r>
            <a:r>
              <a:rPr sz="2200" spc="-20" dirty="0" smtClean="0">
                <a:latin typeface="Arial"/>
                <a:cs typeface="Arial"/>
              </a:rPr>
              <a:t>w</a:t>
            </a:r>
            <a:r>
              <a:rPr sz="2200" spc="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devic</a:t>
            </a:r>
            <a:r>
              <a:rPr sz="2200" spc="-15" dirty="0" smtClean="0"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4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355600" indent="-343535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Entropy</a:t>
            </a:r>
            <a:r>
              <a:rPr sz="22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balan</a:t>
            </a:r>
            <a:r>
              <a:rPr sz="2200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2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marL="299466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457259"/>
            <a:ext cx="1782939" cy="630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5575" y="1379473"/>
            <a:ext cx="2385695" cy="1264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796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zero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(i.e.,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ke v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me)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35"/>
              </a:spcBef>
            </a:pPr>
            <a:endParaRPr sz="1300"/>
          </a:p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is an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sive 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rty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 s</a:t>
            </a:r>
            <a:r>
              <a:rPr sz="1800" spc="-3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957" y="3299459"/>
            <a:ext cx="1637664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vol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ope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353695" marR="13335" indent="3302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 c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6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zer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393313"/>
            <a:ext cx="399732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hang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 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cifi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states is the 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4653" rIns="0" bIns="0" rtlCol="0">
            <a:noAutofit/>
          </a:bodyPr>
          <a:lstStyle/>
          <a:p>
            <a:pPr marL="3670935" rtl="0">
              <a:lnSpc>
                <a:spcPts val="2140"/>
              </a:lnSpc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4427473"/>
            <a:ext cx="447167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b="1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000" b="1" spc="-8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Spec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al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Case:</a:t>
            </a:r>
            <a:r>
              <a:rPr sz="2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Internal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000" b="1" spc="-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Re</a:t>
            </a:r>
            <a:r>
              <a:rPr sz="2000" b="1" spc="-2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ersib</a:t>
            </a:r>
            <a:r>
              <a:rPr sz="2000" b="1" spc="-10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e Isothermal</a:t>
            </a:r>
            <a:r>
              <a:rPr sz="2000" b="1" spc="-5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Heat</a:t>
            </a:r>
            <a:r>
              <a:rPr sz="2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1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rans</a:t>
            </a:r>
            <a:r>
              <a:rPr sz="2000" b="1" spc="5" dirty="0" smtClean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er</a:t>
            </a:r>
            <a:r>
              <a:rPr sz="2000" b="1" spc="-4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3300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5105417"/>
            <a:ext cx="5175546" cy="700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7400" y="5181590"/>
            <a:ext cx="900335" cy="598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5394" y="5876544"/>
            <a:ext cx="50514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rticu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ful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termi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5600" y="762000"/>
            <a:ext cx="2124075" cy="3867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228600"/>
            <a:ext cx="3133725" cy="315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5394" y="6150864"/>
            <a:ext cx="50647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58762"/>
            <a:ext cx="8247126" cy="579437"/>
          </a:xfrm>
          <a:custGeom>
            <a:avLst/>
            <a:gdLst/>
            <a:ahLst/>
            <a:cxnLst/>
            <a:rect l="l" t="t" r="r" b="b"/>
            <a:pathLst>
              <a:path w="8247126" h="579437">
                <a:moveTo>
                  <a:pt x="0" y="579437"/>
                </a:moveTo>
                <a:lnTo>
                  <a:pt x="8247126" y="579437"/>
                </a:lnTo>
                <a:lnTo>
                  <a:pt x="8247126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INCREASE</a:t>
            </a:r>
            <a:r>
              <a:rPr sz="32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ENTROPY</a:t>
            </a:r>
            <a:r>
              <a:rPr sz="3200" b="1" spc="-7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PRINCIPLE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1219200"/>
            <a:ext cx="906462" cy="52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219136"/>
            <a:ext cx="2338451" cy="585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1905009"/>
            <a:ext cx="1907217" cy="555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1904936"/>
            <a:ext cx="1500251" cy="59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0" y="2743186"/>
            <a:ext cx="1041965" cy="613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6851" y="3581377"/>
            <a:ext cx="3332483" cy="679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4340215"/>
            <a:ext cx="3486611" cy="3080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7587" y="5607050"/>
            <a:ext cx="6754749" cy="714375"/>
          </a:xfrm>
          <a:custGeom>
            <a:avLst/>
            <a:gdLst/>
            <a:ahLst/>
            <a:cxnLst/>
            <a:rect l="l" t="t" r="r" b="b"/>
            <a:pathLst>
              <a:path w="6754749" h="714375">
                <a:moveTo>
                  <a:pt x="0" y="714375"/>
                </a:moveTo>
                <a:lnTo>
                  <a:pt x="6754749" y="714375"/>
                </a:lnTo>
                <a:lnTo>
                  <a:pt x="6754749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587" y="5607050"/>
            <a:ext cx="6754749" cy="714375"/>
          </a:xfrm>
          <a:custGeom>
            <a:avLst/>
            <a:gdLst/>
            <a:ahLst/>
            <a:cxnLst/>
            <a:rect l="l" t="t" r="r" b="b"/>
            <a:pathLst>
              <a:path w="6754749" h="714375">
                <a:moveTo>
                  <a:pt x="0" y="714375"/>
                </a:moveTo>
                <a:lnTo>
                  <a:pt x="6754749" y="714375"/>
                </a:lnTo>
                <a:lnTo>
                  <a:pt x="6754749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" y="2677540"/>
            <a:ext cx="7958455" cy="3297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32935" marR="12700" algn="l" rtl="0">
              <a:lnSpc>
                <a:spcPct val="100000"/>
              </a:lnSpc>
            </a:pPr>
            <a:r>
              <a:rPr sz="1700" spc="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equa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y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ho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ds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or an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in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ernal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y reve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sib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process 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inequa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y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or an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eversib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3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process.</a:t>
            </a:r>
            <a:endParaRPr sz="17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marL="12700" marR="565912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cle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 a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400"/>
              </a:lnSpc>
              <a:spcBef>
                <a:spcPts val="80"/>
              </a:spcBef>
            </a:pPr>
            <a:endParaRPr sz="1400"/>
          </a:p>
          <a:p>
            <a:pPr marL="622300" marR="376555" algn="l" rtl="0">
              <a:lnSpc>
                <a:spcPct val="100099"/>
              </a:lnSpc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me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i="1" spc="0" dirty="0" smtClean="0">
                <a:latin typeface="Arial"/>
                <a:cs typeface="Arial"/>
              </a:rPr>
              <a:t>g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rat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cre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ted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this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72517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S</a:t>
            </a:r>
            <a:r>
              <a:rPr sz="1800" spc="-15" baseline="-20833" dirty="0" smtClean="0">
                <a:latin typeface="Arial"/>
                <a:cs typeface="Arial"/>
              </a:rPr>
              <a:t>g</a:t>
            </a:r>
            <a:r>
              <a:rPr sz="1800" spc="0" baseline="-20833" dirty="0" smtClean="0">
                <a:latin typeface="Arial"/>
                <a:cs typeface="Arial"/>
              </a:rPr>
              <a:t>en</a:t>
            </a:r>
            <a:r>
              <a:rPr sz="1800" spc="225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a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i="1" spc="0" dirty="0" smtClean="0">
                <a:latin typeface="Arial"/>
                <a:cs typeface="Arial"/>
              </a:rPr>
              <a:t>p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sitive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425" y="990600"/>
            <a:ext cx="2695575" cy="2600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6467" y="5977128"/>
            <a:ext cx="57638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of a 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92638"/>
            <a:ext cx="1283367" cy="284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5029265"/>
            <a:ext cx="3511839" cy="27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637" y="5426059"/>
            <a:ext cx="3148159" cy="97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3164459"/>
            <a:ext cx="7489190" cy="3196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02209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s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sum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its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is 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z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marL="4432935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form 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marL="3366135" marR="2803525" algn="l" rtl="0">
              <a:lnSpc>
                <a:spcPct val="100099"/>
              </a:lnSpc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 of 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975" y="533400"/>
            <a:ext cx="3705225" cy="2562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2050" y="276225"/>
            <a:ext cx="3486150" cy="452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124460" algn="l" rtl="0">
                <a:lnSpc>
                  <a:spcPct val="100000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719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me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Rema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ks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about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98669"/>
            <a:ext cx="269049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hang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 a 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tive,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975" y="992378"/>
            <a:ext cx="4846955" cy="5059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41935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0" dirty="0" smtClean="0">
                <a:latin typeface="Arial"/>
                <a:cs typeface="Arial"/>
              </a:rPr>
              <a:t>Proc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 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cert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y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r>
              <a:rPr sz="1800" spc="-8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must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incr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is, </a:t>
            </a:r>
            <a:r>
              <a:rPr sz="1800" i="1" spc="-5" dirty="0" smtClean="0">
                <a:latin typeface="Arial"/>
                <a:cs typeface="Arial"/>
              </a:rPr>
              <a:t>S</a:t>
            </a:r>
            <a:r>
              <a:rPr sz="1800" spc="-15" baseline="-20833" dirty="0" smtClean="0">
                <a:latin typeface="Arial"/>
                <a:cs typeface="Arial"/>
              </a:rPr>
              <a:t>g</a:t>
            </a:r>
            <a:r>
              <a:rPr sz="1800" spc="0" baseline="-20833" dirty="0" smtClean="0">
                <a:latin typeface="Arial"/>
                <a:cs typeface="Arial"/>
              </a:rPr>
              <a:t>en</a:t>
            </a:r>
            <a:r>
              <a:rPr sz="1800" spc="225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≥</a:t>
            </a:r>
            <a:r>
              <a:rPr sz="1800" spc="-5" dirty="0" smtClean="0">
                <a:latin typeface="Arial"/>
                <a:cs typeface="Arial"/>
              </a:rPr>
              <a:t> 0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v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this 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im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  <a:p>
            <a:pPr marL="355600" marR="1968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is a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rved</a:t>
            </a:r>
            <a:r>
              <a:rPr sz="1800" i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rt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 is </a:t>
            </a:r>
            <a:r>
              <a:rPr sz="1800" i="1" spc="-5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o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serv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tion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of 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tro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serv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10" dirty="0" smtClean="0">
                <a:latin typeface="Arial"/>
                <a:cs typeface="Arial"/>
              </a:rPr>
              <a:t>l</a:t>
            </a:r>
            <a:r>
              <a:rPr sz="1800" i="1" spc="0" dirty="0" smtClean="0">
                <a:latin typeface="Arial"/>
                <a:cs typeface="Arial"/>
              </a:rPr>
              <a:t>l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act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al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rforma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tro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y g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rati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ma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cess. It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also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est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ish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criter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 for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rforma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990600"/>
            <a:ext cx="3133725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 algn="l" rtl="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pPr marL="124460" algn="l" rtl="0">
                <a:lnSpc>
                  <a:spcPct val="100000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037" y="228600"/>
            <a:ext cx="8310499" cy="549275"/>
          </a:xfrm>
          <a:custGeom>
            <a:avLst/>
            <a:gdLst/>
            <a:ahLst/>
            <a:cxnLst/>
            <a:rect l="l" t="t" r="r" b="b"/>
            <a:pathLst>
              <a:path w="8310499" h="549275">
                <a:moveTo>
                  <a:pt x="0" y="549275"/>
                </a:moveTo>
                <a:lnTo>
                  <a:pt x="8310499" y="549275"/>
                </a:lnTo>
                <a:lnTo>
                  <a:pt x="8310499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152" rIns="0" bIns="0" rtlCol="0">
            <a:noAutofit/>
          </a:bodyPr>
          <a:lstStyle/>
          <a:p>
            <a:pPr marL="83820" rtl="0">
              <a:lnSpc>
                <a:spcPct val="100000"/>
              </a:lnSpc>
            </a:pPr>
            <a:r>
              <a:rPr sz="3000" b="1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OPY</a:t>
            </a:r>
            <a:r>
              <a:rPr sz="3000" b="1" spc="-7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ANGE</a:t>
            </a:r>
            <a:r>
              <a:rPr sz="30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OF P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RE</a:t>
            </a:r>
            <a:r>
              <a:rPr sz="30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3000" b="1" spc="-22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0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3300"/>
                </a:solidFill>
                <a:latin typeface="Arial"/>
                <a:cs typeface="Arial"/>
              </a:rPr>
              <a:t>CES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754319"/>
            <a:ext cx="3313429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 is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termi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(l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775" y="5160517"/>
            <a:ext cx="39878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Sc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1800" i="1" spc="-16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954278"/>
            <a:ext cx="371856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is 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ert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va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y of 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fi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ed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ate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fi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375" y="5662167"/>
            <a:ext cx="1809114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Entro</a:t>
            </a:r>
            <a:r>
              <a:rPr sz="2000" spc="5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400" y="6018207"/>
            <a:ext cx="4381544" cy="382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1905000"/>
            <a:ext cx="3708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1066800"/>
            <a:ext cx="4648200" cy="4016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63"/>
            <a:ext cx="8534400" cy="579437"/>
          </a:xfrm>
          <a:custGeom>
            <a:avLst/>
            <a:gdLst/>
            <a:ahLst/>
            <a:cxnLst/>
            <a:rect l="l" t="t" r="r" b="b"/>
            <a:pathLst>
              <a:path w="8534400" h="579437">
                <a:moveTo>
                  <a:pt x="0" y="579437"/>
                </a:moveTo>
                <a:lnTo>
                  <a:pt x="8534400" y="579437"/>
                </a:lnTo>
                <a:lnTo>
                  <a:pt x="85344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ISENTROPIC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PROCESSES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5251069"/>
            <a:ext cx="265366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 (is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c)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cess,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013714"/>
            <a:ext cx="696404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du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which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entropy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remains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tant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lled an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isentropic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proces</a:t>
            </a:r>
            <a:r>
              <a:rPr sz="2000" b="1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5351" y="1662112"/>
            <a:ext cx="2881249" cy="3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800" y="1676463"/>
            <a:ext cx="1456470" cy="369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2257425"/>
            <a:ext cx="3843274" cy="353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1828800"/>
            <a:ext cx="3324225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0553" y="5876544"/>
            <a:ext cx="4463415" cy="92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594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a</a:t>
            </a:r>
            <a:endParaRPr sz="1800">
              <a:latin typeface="Arial"/>
              <a:cs typeface="Arial"/>
            </a:endParaRPr>
          </a:p>
          <a:p>
            <a:pPr marL="535940">
              <a:lnSpc>
                <a:spcPct val="100000"/>
              </a:lnSpc>
            </a:pPr>
            <a:r>
              <a:rPr sz="1800" i="1" dirty="0" smtClean="0">
                <a:solidFill>
                  <a:srgbClr val="3333FF"/>
                </a:solidFill>
                <a:latin typeface="Arial"/>
                <a:cs typeface="Arial"/>
              </a:rPr>
              <a:t>vertic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i="1" spc="-16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-s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ram.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2040</Words>
  <Application>Microsoft Office PowerPoint</Application>
  <PresentationFormat>عرض على الشاشة (3:4)‏</PresentationFormat>
  <Paragraphs>311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Office Theme</vt:lpstr>
      <vt:lpstr>   Thermodynamics </vt:lpstr>
      <vt:lpstr>Objectives</vt:lpstr>
      <vt:lpstr>ENTROPY</vt:lpstr>
      <vt:lpstr>A quantity whose cyclic</vt:lpstr>
      <vt:lpstr>THE INCREASE OF ENTROPY PRINCIPLE</vt:lpstr>
      <vt:lpstr>عرض تقديمي في PowerPoint</vt:lpstr>
      <vt:lpstr>Some Remarks about Entropy</vt:lpstr>
      <vt:lpstr>ENTROPY CHANGE OF PURE SUBSTANCES</vt:lpstr>
      <vt:lpstr>ISENTROPIC PROCESSES</vt:lpstr>
      <vt:lpstr>PROPERTY DIAGRAMS INVOLVING ENTROPY</vt:lpstr>
      <vt:lpstr>WHAT IS ENTROPY?</vt:lpstr>
      <vt:lpstr>عرض تقديمي في PowerPoint</vt:lpstr>
      <vt:lpstr>عرض تقديمي في PowerPoint</vt:lpstr>
      <vt:lpstr>THE T ds RELATIONS</vt:lpstr>
      <vt:lpstr>ENTROPY CHANGE OF LIQUIDS AND SOLIDS</vt:lpstr>
      <vt:lpstr>THE ENTROPY CHANGE OF IDEAL GASES</vt:lpstr>
      <vt:lpstr>Constant Specific Heats (Approximate Analysis)</vt:lpstr>
      <vt:lpstr>Variable Specific Heats (Exact Analysis)</vt:lpstr>
      <vt:lpstr>Isentropic Processes of Ideal Gases</vt:lpstr>
      <vt:lpstr>Isentropic Processes of Ideal Gases</vt:lpstr>
      <vt:lpstr>REVERSIBLE STEADY-FLOW WORK</vt:lpstr>
      <vt:lpstr>Proof that Steady-Flow Devices Deliver the Most and Consume the Least Work when the Process Is Reversible</vt:lpstr>
      <vt:lpstr>MINIMIZING THE COMPRESSOR WORK</vt:lpstr>
      <vt:lpstr>Multistage Compression with Intercooling</vt:lpstr>
      <vt:lpstr>ISENTROPIC EFFICIENCIES OF STEADY- FLOW DEVICES</vt:lpstr>
      <vt:lpstr>Isentropic Efficiencies of Compressors and Pumps</vt:lpstr>
      <vt:lpstr>Isentropic Efficiency of Nozzles</vt:lpstr>
      <vt:lpstr>ENTROPY BALANCE</vt:lpstr>
      <vt:lpstr>Mechanisms of Entropy Transfer, Sin and Sout</vt:lpstr>
      <vt:lpstr>2 Mass Flow</vt:lpstr>
      <vt:lpstr>Entropy Generation, Sgen</vt:lpstr>
      <vt:lpstr>Closed Systems</vt:lpstr>
      <vt:lpstr>Control Volumes</vt:lpstr>
      <vt:lpstr>EXAMPLES</vt:lpstr>
      <vt:lpstr>Entropy Generated when a Hot Block Is Dropped in a Lake</vt:lpstr>
      <vt:lpstr>Entropy generation associated with a heat transfer process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layth</cp:lastModifiedBy>
  <cp:revision>1</cp:revision>
  <dcterms:created xsi:type="dcterms:W3CDTF">2018-12-16T22:18:03Z</dcterms:created>
  <dcterms:modified xsi:type="dcterms:W3CDTF">2018-12-16T19:24:07Z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LastSaved">
    <vt:filetime>2018-12-16T00:00:00Z</vt:filetime>
  </property>
</Properties>
</file>